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67" r:id="rId1"/>
  </p:sldMasterIdLst>
  <p:notesMasterIdLst>
    <p:notesMasterId r:id="rId26"/>
  </p:notesMasterIdLst>
  <p:handoutMasterIdLst>
    <p:handoutMasterId r:id="rId27"/>
  </p:handoutMasterIdLst>
  <p:sldIdLst>
    <p:sldId id="257" r:id="rId2"/>
    <p:sldId id="258" r:id="rId3"/>
    <p:sldId id="260" r:id="rId4"/>
    <p:sldId id="267" r:id="rId5"/>
    <p:sldId id="268" r:id="rId6"/>
    <p:sldId id="270" r:id="rId7"/>
    <p:sldId id="278" r:id="rId8"/>
    <p:sldId id="287" r:id="rId9"/>
    <p:sldId id="290" r:id="rId10"/>
    <p:sldId id="288" r:id="rId11"/>
    <p:sldId id="274" r:id="rId12"/>
    <p:sldId id="285" r:id="rId13"/>
    <p:sldId id="286" r:id="rId14"/>
    <p:sldId id="276" r:id="rId15"/>
    <p:sldId id="280" r:id="rId16"/>
    <p:sldId id="291" r:id="rId17"/>
    <p:sldId id="281" r:id="rId18"/>
    <p:sldId id="277" r:id="rId19"/>
    <p:sldId id="282" r:id="rId20"/>
    <p:sldId id="283" r:id="rId21"/>
    <p:sldId id="284" r:id="rId22"/>
    <p:sldId id="269" r:id="rId23"/>
    <p:sldId id="261" r:id="rId24"/>
    <p:sldId id="266" r:id="rId25"/>
  </p:sldIdLst>
  <p:sldSz cx="12192000" cy="6858000"/>
  <p:notesSz cx="6858000" cy="9144000"/>
  <p:custDataLst>
    <p:tags r:id="rId28"/>
  </p:custDataLst>
  <p:defaultTextStyle>
    <a:defPPr>
      <a:defRPr lang="de-DE"/>
    </a:defPPr>
    <a:lvl1pPr marL="0" indent="0" algn="l" defTabSz="914400" rtl="0" eaLnBrk="1" latinLnBrk="0" hangingPunct="1">
      <a:lnSpc>
        <a:spcPct val="100000"/>
      </a:lnSpc>
      <a:spcBef>
        <a:spcPts val="800"/>
      </a:spcBef>
      <a:buFontTx/>
      <a:buNone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lnSpc>
        <a:spcPct val="100000"/>
      </a:lnSpc>
      <a:spcBef>
        <a:spcPts val="800"/>
      </a:spcBef>
      <a:buFontTx/>
      <a:buNone/>
      <a:defRPr sz="1400" b="1" kern="1200">
        <a:solidFill>
          <a:schemeClr val="tx1"/>
        </a:solidFill>
        <a:latin typeface="+mj-lt"/>
        <a:ea typeface="+mn-ea"/>
        <a:cs typeface="+mn-cs"/>
      </a:defRPr>
    </a:lvl2pPr>
    <a:lvl3pPr marL="216000" indent="-216000" algn="l" defTabSz="914400" rtl="0" eaLnBrk="1" latinLnBrk="0" hangingPunct="1">
      <a:lnSpc>
        <a:spcPct val="100000"/>
      </a:lnSpc>
      <a:spcBef>
        <a:spcPts val="800"/>
      </a:spcBef>
      <a:buClr>
        <a:schemeClr val="bg2"/>
      </a:buClr>
      <a:buFont typeface="Wingdings" panose="05000000000000000000" pitchFamily="2" charset="2"/>
      <a:buChar char="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9FB5"/>
    <a:srgbClr val="C5DE89"/>
    <a:srgbClr val="97C139"/>
    <a:srgbClr val="BBD700"/>
    <a:srgbClr val="EDF4D7"/>
    <a:srgbClr val="A5A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574968-8E7B-4BD5-88D0-8983A55FECBE}">
  <a:tblStyle styleId="{FF574968-8E7B-4BD5-88D0-8983A55FECBE}" styleName="FAPS Grün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bg2"/>
              </a:solidFill>
            </a:ln>
          </a:top>
          <a:bottom>
            <a:ln w="12700" cmpd="sng">
              <a:solidFill>
                <a:schemeClr val="bg2"/>
              </a:solidFill>
            </a:ln>
          </a:bottom>
          <a:insideH>
            <a:ln w="12700" cmpd="sng">
              <a:solidFill>
                <a:schemeClr val="bg2"/>
              </a:solidFill>
            </a:ln>
          </a:insideH>
          <a:insideV>
            <a:ln w="12700" cmpd="sng">
              <a:solidFill>
                <a:schemeClr val="bg2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bg2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bg2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bg2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bg2"/>
          </a:solidFill>
        </a:fill>
      </a:tcStyle>
    </a:firstRow>
  </a:tblStyle>
  <a:tblStyle styleId="{37BAE8A2-7202-4C22-9C2C-F347EB2FAA6F}" styleName="FAPS Blau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4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4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4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4"/>
          </a:solidFill>
        </a:fill>
      </a:tcStyle>
    </a:firstRow>
  </a:tblStyle>
  <a:tblStyle styleId="{EBB0CE9F-D716-4860-AF4F-F15B24E0B071}" styleName="FAPS Gelb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1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1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1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1"/>
          </a:solidFill>
        </a:fill>
      </a:tcStyle>
    </a:firstRow>
  </a:tblStyle>
  <a:tblStyle styleId="{26AB2577-4540-4206-9094-D35CD18BC8E0}" styleName="FAPS Orange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2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2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2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2"/>
          </a:solidFill>
        </a:fill>
      </a:tcStyle>
    </a:firstRow>
  </a:tblStyle>
  <a:tblStyle styleId="{722F7E24-ECD2-48BB-A2A0-780832591A68}" styleName="FAPS Red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rgbClr val="990033"/>
              </a:solidFill>
            </a:ln>
          </a:top>
          <a:bottom>
            <a:ln w="12700" cmpd="sng">
              <a:solidFill>
                <a:srgbClr val="990033"/>
              </a:solidFill>
            </a:ln>
          </a:bottom>
          <a:insideH>
            <a:ln w="12700" cmpd="sng">
              <a:solidFill>
                <a:srgbClr val="990033"/>
              </a:solidFill>
            </a:ln>
          </a:insideH>
          <a:insideV>
            <a:ln w="12700" cmpd="sng">
              <a:solidFill>
                <a:srgbClr val="990033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rgbClr val="990033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rgbClr val="990033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rgbClr val="990033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rgbClr val="990033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howGuides="1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7" d="100"/>
          <a:sy n="97" d="100"/>
        </p:scale>
        <p:origin x="268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Preliminary Trials - Success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C95-470F-9BF0-0BFA151C1D3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C95-470F-9BF0-0BFA151C1D3C}"/>
              </c:ext>
            </c:extLst>
          </c:dPt>
          <c:cat>
            <c:strRef>
              <c:f>Tabelle1!$E$2:$G$2</c:f>
              <c:strCache>
                <c:ptCount val="3"/>
                <c:pt idx="0">
                  <c:v>Stator A</c:v>
                </c:pt>
                <c:pt idx="1">
                  <c:v>Stator B</c:v>
                </c:pt>
                <c:pt idx="2">
                  <c:v>Stator C (N/A)</c:v>
                </c:pt>
              </c:strCache>
            </c:strRef>
          </c:cat>
          <c:val>
            <c:numRef>
              <c:f>Tabelle1!$E$3:$G$3</c:f>
              <c:numCache>
                <c:formatCode>0%</c:formatCode>
                <c:ptCount val="3"/>
                <c:pt idx="0">
                  <c:v>0.8</c:v>
                </c:pt>
                <c:pt idx="1">
                  <c:v>0.7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95-470F-9BF0-0BFA151C1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79105520"/>
        <c:axId val="479106768"/>
      </c:barChart>
      <c:catAx>
        <c:axId val="47910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9106768"/>
        <c:crosses val="autoZero"/>
        <c:auto val="1"/>
        <c:lblAlgn val="ctr"/>
        <c:lblOffset val="100"/>
        <c:noMultiLvlLbl val="0"/>
      </c:catAx>
      <c:valAx>
        <c:axId val="479106768"/>
        <c:scaling>
          <c:orientation val="minMax"/>
          <c:max val="1"/>
          <c:min val="0.6000000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9105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Optimized Trials - Success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34C-4FF7-9A18-5CF6B5123D4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34C-4FF7-9A18-5CF6B5123D4B}"/>
              </c:ext>
            </c:extLst>
          </c:dPt>
          <c:cat>
            <c:strRef>
              <c:f>Tabelle1!$A$2:$C$2</c:f>
              <c:strCache>
                <c:ptCount val="3"/>
                <c:pt idx="0">
                  <c:v>Stator A</c:v>
                </c:pt>
                <c:pt idx="1">
                  <c:v>Stator B</c:v>
                </c:pt>
                <c:pt idx="2">
                  <c:v>Stator C</c:v>
                </c:pt>
              </c:strCache>
            </c:strRef>
          </c:cat>
          <c:val>
            <c:numRef>
              <c:f>Tabelle1!$A$3:$C$3</c:f>
              <c:numCache>
                <c:formatCode>0%</c:formatCode>
                <c:ptCount val="3"/>
                <c:pt idx="0">
                  <c:v>0.97</c:v>
                </c:pt>
                <c:pt idx="1">
                  <c:v>0.97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4C-4FF7-9A18-5CF6B5123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87740496"/>
        <c:axId val="887740912"/>
      </c:barChart>
      <c:catAx>
        <c:axId val="88774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7740912"/>
        <c:crosses val="autoZero"/>
        <c:auto val="1"/>
        <c:lblAlgn val="ctr"/>
        <c:lblOffset val="100"/>
        <c:noMultiLvlLbl val="0"/>
      </c:catAx>
      <c:valAx>
        <c:axId val="887740912"/>
        <c:scaling>
          <c:orientation val="minMax"/>
          <c:max val="1"/>
          <c:min val="0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774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Stator A - Preliminary Trials</a:t>
            </a:r>
          </a:p>
        </c:rich>
      </c:tx>
      <c:layout>
        <c:manualLayout>
          <c:xMode val="edge"/>
          <c:yMode val="edge"/>
          <c:x val="0.24923962186600904"/>
          <c:y val="1.37315482320631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accent1">
                <a:lumMod val="50000"/>
              </a:schemeClr>
            </a:solidFill>
          </c:spPr>
          <c:dPt>
            <c:idx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F73-41AF-AA70-923C468D36EB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F73-41AF-AA70-923C468D36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Tabelle1!$J$2:$K$2</c:f>
              <c:strCache>
                <c:ptCount val="2"/>
                <c:pt idx="0">
                  <c:v>Slot liner pulled back with the funnel</c:v>
                </c:pt>
                <c:pt idx="1">
                  <c:v>Slot liner misplacement</c:v>
                </c:pt>
              </c:strCache>
            </c:strRef>
          </c:cat>
          <c:val>
            <c:numRef>
              <c:f>Tabelle1!$J$3:$K$3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73-41AF-AA70-923C468D36E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2836296202802"/>
          <c:y val="0.30760127692586314"/>
          <c:w val="0.36250279134343721"/>
          <c:h val="0.530385915972655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Stator B - Preliminary</a:t>
            </a:r>
            <a:r>
              <a:rPr lang="de-DE" sz="1000" baseline="0"/>
              <a:t> Trials</a:t>
            </a:r>
            <a:endParaRPr lang="de-DE" sz="1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870-49EC-B942-1B9CE976F693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870-49EC-B942-1B9CE976F6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Tabelle1!$N$2:$O$2</c:f>
              <c:strCache>
                <c:ptCount val="2"/>
                <c:pt idx="0">
                  <c:v>Poor Slot liner profile</c:v>
                </c:pt>
                <c:pt idx="1">
                  <c:v>Funnel Misalignment</c:v>
                </c:pt>
              </c:strCache>
            </c:strRef>
          </c:cat>
          <c:val>
            <c:numRef>
              <c:f>Tabelle1!$N$3:$O$3</c:f>
              <c:numCache>
                <c:formatCode>0%</c:formatCode>
                <c:ptCount val="2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870-49EC-B942-1B9CE976F69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A22D39-F462-4068-B861-01B6257425B8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63A056A-33C0-4984-BA06-4E5BE1ADC77F}">
      <dgm:prSet phldrT="[Text]" phldr="0" custT="1"/>
      <dgm:spPr/>
      <dgm:t>
        <a:bodyPr/>
        <a:lstStyle/>
        <a:p>
          <a:r>
            <a:rPr lang="en-US" sz="2800" b="1" dirty="0"/>
            <a:t>Automated Slot-Liner Insertion</a:t>
          </a:r>
          <a:endParaRPr lang="en-IN" sz="2800" b="1" dirty="0"/>
        </a:p>
      </dgm:t>
    </dgm:pt>
    <dgm:pt modelId="{3E369DEA-F604-4F9C-9753-310240E7EDF0}" type="parTrans" cxnId="{FDD7FB36-83B1-4461-966B-D68F9A31FFC5}">
      <dgm:prSet/>
      <dgm:spPr/>
      <dgm:t>
        <a:bodyPr/>
        <a:lstStyle/>
        <a:p>
          <a:endParaRPr lang="en-IN"/>
        </a:p>
      </dgm:t>
    </dgm:pt>
    <dgm:pt modelId="{80C4A4AB-D725-4091-A8B3-7F6877E57A6C}" type="sibTrans" cxnId="{FDD7FB36-83B1-4461-966B-D68F9A31FFC5}">
      <dgm:prSet/>
      <dgm:spPr/>
      <dgm:t>
        <a:bodyPr/>
        <a:lstStyle/>
        <a:p>
          <a:endParaRPr lang="en-IN"/>
        </a:p>
      </dgm:t>
    </dgm:pt>
    <dgm:pt modelId="{286A6859-7812-4360-B6AF-472CE6B25D3F}">
      <dgm:prSet phldrT="[Text]" phldr="0"/>
      <dgm:spPr/>
      <dgm:t>
        <a:bodyPr/>
        <a:lstStyle/>
        <a:p>
          <a:r>
            <a:rPr lang="en-US" dirty="0"/>
            <a:t>Parametric Tool Design</a:t>
          </a:r>
          <a:endParaRPr lang="en-IN" dirty="0"/>
        </a:p>
      </dgm:t>
    </dgm:pt>
    <dgm:pt modelId="{AF0DAE41-7BA9-404F-BC29-F90A1C7E6B12}" type="parTrans" cxnId="{648817DB-61D0-4CE6-BBBB-00BA6E8A729F}">
      <dgm:prSet/>
      <dgm:spPr/>
      <dgm:t>
        <a:bodyPr/>
        <a:lstStyle/>
        <a:p>
          <a:endParaRPr lang="en-IN"/>
        </a:p>
      </dgm:t>
    </dgm:pt>
    <dgm:pt modelId="{32B6B453-7E74-4B44-BF65-0071E5C29F08}" type="sibTrans" cxnId="{648817DB-61D0-4CE6-BBBB-00BA6E8A729F}">
      <dgm:prSet/>
      <dgm:spPr/>
      <dgm:t>
        <a:bodyPr/>
        <a:lstStyle/>
        <a:p>
          <a:endParaRPr lang="en-IN"/>
        </a:p>
      </dgm:t>
    </dgm:pt>
    <dgm:pt modelId="{78094CA2-9E2A-4791-B7C6-DE65C0BBC07D}">
      <dgm:prSet phldrT="[Text]" phldr="0"/>
      <dgm:spPr/>
      <dgm:t>
        <a:bodyPr/>
        <a:lstStyle/>
        <a:p>
          <a:r>
            <a:rPr lang="en-US" dirty="0"/>
            <a:t>Flexible manufacturing</a:t>
          </a:r>
          <a:endParaRPr lang="en-IN" dirty="0"/>
        </a:p>
      </dgm:t>
    </dgm:pt>
    <dgm:pt modelId="{1FB38DC5-0699-41EF-A699-3043B04E6DA6}" type="parTrans" cxnId="{4A25B096-CA7F-4640-88D2-D0B0009317D1}">
      <dgm:prSet/>
      <dgm:spPr/>
      <dgm:t>
        <a:bodyPr/>
        <a:lstStyle/>
        <a:p>
          <a:endParaRPr lang="en-IN"/>
        </a:p>
      </dgm:t>
    </dgm:pt>
    <dgm:pt modelId="{23E9F1DF-46C8-4DD1-927E-BA3CAB9DFF3F}" type="sibTrans" cxnId="{4A25B096-CA7F-4640-88D2-D0B0009317D1}">
      <dgm:prSet/>
      <dgm:spPr/>
      <dgm:t>
        <a:bodyPr/>
        <a:lstStyle/>
        <a:p>
          <a:endParaRPr lang="en-IN"/>
        </a:p>
      </dgm:t>
    </dgm:pt>
    <dgm:pt modelId="{6DDA87FE-1FDF-4DC0-B998-E1CC6064C9DA}">
      <dgm:prSet phldrT="[Text]" phldr="0"/>
      <dgm:spPr/>
      <dgm:t>
        <a:bodyPr/>
        <a:lstStyle/>
        <a:p>
          <a:r>
            <a:rPr lang="en-US" dirty="0"/>
            <a:t>Robotic Integration and validation</a:t>
          </a:r>
          <a:endParaRPr lang="en-IN" dirty="0"/>
        </a:p>
      </dgm:t>
    </dgm:pt>
    <dgm:pt modelId="{D96E8770-D9BC-4E19-A3ED-E2FADDA683E4}" type="parTrans" cxnId="{3DC2E75E-F0C8-4B6C-823D-2B3A9BF974A2}">
      <dgm:prSet/>
      <dgm:spPr/>
      <dgm:t>
        <a:bodyPr/>
        <a:lstStyle/>
        <a:p>
          <a:endParaRPr lang="en-IN"/>
        </a:p>
      </dgm:t>
    </dgm:pt>
    <dgm:pt modelId="{FA039F59-04D4-4B06-B2CA-68B321CE8A12}" type="sibTrans" cxnId="{3DC2E75E-F0C8-4B6C-823D-2B3A9BF974A2}">
      <dgm:prSet/>
      <dgm:spPr/>
      <dgm:t>
        <a:bodyPr/>
        <a:lstStyle/>
        <a:p>
          <a:endParaRPr lang="en-IN"/>
        </a:p>
      </dgm:t>
    </dgm:pt>
    <dgm:pt modelId="{B150F68D-C8EB-4BB0-8A67-AED9551A6623}">
      <dgm:prSet phldrT="[Text]" phldr="0"/>
      <dgm:spPr/>
      <dgm:t>
        <a:bodyPr/>
        <a:lstStyle/>
        <a:p>
          <a:r>
            <a:rPr lang="en-US" dirty="0"/>
            <a:t>Process reliability and repeatability</a:t>
          </a:r>
          <a:endParaRPr lang="en-IN" dirty="0"/>
        </a:p>
      </dgm:t>
    </dgm:pt>
    <dgm:pt modelId="{E9E9019F-87A2-4053-826C-1B7B63F5EB41}" type="parTrans" cxnId="{7FD98621-4A0A-49DD-A78D-7BFE308BEBCF}">
      <dgm:prSet/>
      <dgm:spPr/>
      <dgm:t>
        <a:bodyPr/>
        <a:lstStyle/>
        <a:p>
          <a:endParaRPr lang="en-IN"/>
        </a:p>
      </dgm:t>
    </dgm:pt>
    <dgm:pt modelId="{91EC25F7-9CE7-4FA8-BBA6-7EBC064008AF}" type="sibTrans" cxnId="{7FD98621-4A0A-49DD-A78D-7BFE308BEBCF}">
      <dgm:prSet/>
      <dgm:spPr/>
      <dgm:t>
        <a:bodyPr/>
        <a:lstStyle/>
        <a:p>
          <a:endParaRPr lang="en-IN"/>
        </a:p>
      </dgm:t>
    </dgm:pt>
    <dgm:pt modelId="{B0A14C04-AA62-4C27-8763-97C71501C123}" type="pres">
      <dgm:prSet presAssocID="{31A22D39-F462-4068-B861-01B6257425B8}" presName="composite" presStyleCnt="0">
        <dgm:presLayoutVars>
          <dgm:chMax val="1"/>
          <dgm:dir/>
          <dgm:resizeHandles val="exact"/>
        </dgm:presLayoutVars>
      </dgm:prSet>
      <dgm:spPr/>
    </dgm:pt>
    <dgm:pt modelId="{3F866203-7683-4107-AFC2-C08C577420A9}" type="pres">
      <dgm:prSet presAssocID="{31A22D39-F462-4068-B861-01B6257425B8}" presName="radial" presStyleCnt="0">
        <dgm:presLayoutVars>
          <dgm:animLvl val="ctr"/>
        </dgm:presLayoutVars>
      </dgm:prSet>
      <dgm:spPr/>
    </dgm:pt>
    <dgm:pt modelId="{1229E7B4-F364-43E8-9FCF-274B707E9EE5}" type="pres">
      <dgm:prSet presAssocID="{763A056A-33C0-4984-BA06-4E5BE1ADC77F}" presName="centerShape" presStyleLbl="vennNode1" presStyleIdx="0" presStyleCnt="5"/>
      <dgm:spPr/>
    </dgm:pt>
    <dgm:pt modelId="{DF569203-225D-41C6-9ADC-117A1D445561}" type="pres">
      <dgm:prSet presAssocID="{286A6859-7812-4360-B6AF-472CE6B25D3F}" presName="node" presStyleLbl="vennNode1" presStyleIdx="1" presStyleCnt="5" custScaleX="114996">
        <dgm:presLayoutVars>
          <dgm:bulletEnabled val="1"/>
        </dgm:presLayoutVars>
      </dgm:prSet>
      <dgm:spPr/>
    </dgm:pt>
    <dgm:pt modelId="{561E3BC0-613D-489F-AB7D-934D7A076CE5}" type="pres">
      <dgm:prSet presAssocID="{78094CA2-9E2A-4791-B7C6-DE65C0BBC07D}" presName="node" presStyleLbl="vennNode1" presStyleIdx="2" presStyleCnt="5" custScaleY="113218">
        <dgm:presLayoutVars>
          <dgm:bulletEnabled val="1"/>
        </dgm:presLayoutVars>
      </dgm:prSet>
      <dgm:spPr/>
    </dgm:pt>
    <dgm:pt modelId="{A5E95CE9-59A7-469E-BE8D-66FBE8A9F2CF}" type="pres">
      <dgm:prSet presAssocID="{6DDA87FE-1FDF-4DC0-B998-E1CC6064C9DA}" presName="node" presStyleLbl="vennNode1" presStyleIdx="3" presStyleCnt="5">
        <dgm:presLayoutVars>
          <dgm:bulletEnabled val="1"/>
        </dgm:presLayoutVars>
      </dgm:prSet>
      <dgm:spPr/>
    </dgm:pt>
    <dgm:pt modelId="{CFF02477-03F9-4BB6-89A2-5EAFD8650598}" type="pres">
      <dgm:prSet presAssocID="{B150F68D-C8EB-4BB0-8A67-AED9551A6623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A302E51D-33FE-47C3-A904-8D3EEF57B868}" type="presOf" srcId="{286A6859-7812-4360-B6AF-472CE6B25D3F}" destId="{DF569203-225D-41C6-9ADC-117A1D445561}" srcOrd="0" destOrd="0" presId="urn:microsoft.com/office/officeart/2005/8/layout/radial3"/>
    <dgm:cxn modelId="{7FD98621-4A0A-49DD-A78D-7BFE308BEBCF}" srcId="{763A056A-33C0-4984-BA06-4E5BE1ADC77F}" destId="{B150F68D-C8EB-4BB0-8A67-AED9551A6623}" srcOrd="3" destOrd="0" parTransId="{E9E9019F-87A2-4053-826C-1B7B63F5EB41}" sibTransId="{91EC25F7-9CE7-4FA8-BBA6-7EBC064008AF}"/>
    <dgm:cxn modelId="{FDD7FB36-83B1-4461-966B-D68F9A31FFC5}" srcId="{31A22D39-F462-4068-B861-01B6257425B8}" destId="{763A056A-33C0-4984-BA06-4E5BE1ADC77F}" srcOrd="0" destOrd="0" parTransId="{3E369DEA-F604-4F9C-9753-310240E7EDF0}" sibTransId="{80C4A4AB-D725-4091-A8B3-7F6877E57A6C}"/>
    <dgm:cxn modelId="{014E343E-33DE-40CF-A3E8-075567B2DEB0}" type="presOf" srcId="{31A22D39-F462-4068-B861-01B6257425B8}" destId="{B0A14C04-AA62-4C27-8763-97C71501C123}" srcOrd="0" destOrd="0" presId="urn:microsoft.com/office/officeart/2005/8/layout/radial3"/>
    <dgm:cxn modelId="{3DC2E75E-F0C8-4B6C-823D-2B3A9BF974A2}" srcId="{763A056A-33C0-4984-BA06-4E5BE1ADC77F}" destId="{6DDA87FE-1FDF-4DC0-B998-E1CC6064C9DA}" srcOrd="2" destOrd="0" parTransId="{D96E8770-D9BC-4E19-A3ED-E2FADDA683E4}" sibTransId="{FA039F59-04D4-4B06-B2CA-68B321CE8A12}"/>
    <dgm:cxn modelId="{2C8E078D-CEE4-42A0-85AD-C2540DEB6EFB}" type="presOf" srcId="{78094CA2-9E2A-4791-B7C6-DE65C0BBC07D}" destId="{561E3BC0-613D-489F-AB7D-934D7A076CE5}" srcOrd="0" destOrd="0" presId="urn:microsoft.com/office/officeart/2005/8/layout/radial3"/>
    <dgm:cxn modelId="{4A25B096-CA7F-4640-88D2-D0B0009317D1}" srcId="{763A056A-33C0-4984-BA06-4E5BE1ADC77F}" destId="{78094CA2-9E2A-4791-B7C6-DE65C0BBC07D}" srcOrd="1" destOrd="0" parTransId="{1FB38DC5-0699-41EF-A699-3043B04E6DA6}" sibTransId="{23E9F1DF-46C8-4DD1-927E-BA3CAB9DFF3F}"/>
    <dgm:cxn modelId="{9275D1AD-57EB-4C68-A43E-35BBD68404FD}" type="presOf" srcId="{B150F68D-C8EB-4BB0-8A67-AED9551A6623}" destId="{CFF02477-03F9-4BB6-89A2-5EAFD8650598}" srcOrd="0" destOrd="0" presId="urn:microsoft.com/office/officeart/2005/8/layout/radial3"/>
    <dgm:cxn modelId="{94C32DB6-7E4F-4D1B-9DAE-27E6435171F8}" type="presOf" srcId="{6DDA87FE-1FDF-4DC0-B998-E1CC6064C9DA}" destId="{A5E95CE9-59A7-469E-BE8D-66FBE8A9F2CF}" srcOrd="0" destOrd="0" presId="urn:microsoft.com/office/officeart/2005/8/layout/radial3"/>
    <dgm:cxn modelId="{648817DB-61D0-4CE6-BBBB-00BA6E8A729F}" srcId="{763A056A-33C0-4984-BA06-4E5BE1ADC77F}" destId="{286A6859-7812-4360-B6AF-472CE6B25D3F}" srcOrd="0" destOrd="0" parTransId="{AF0DAE41-7BA9-404F-BC29-F90A1C7E6B12}" sibTransId="{32B6B453-7E74-4B44-BF65-0071E5C29F08}"/>
    <dgm:cxn modelId="{E9C929E8-A661-4481-8685-941D87A95635}" type="presOf" srcId="{763A056A-33C0-4984-BA06-4E5BE1ADC77F}" destId="{1229E7B4-F364-43E8-9FCF-274B707E9EE5}" srcOrd="0" destOrd="0" presId="urn:microsoft.com/office/officeart/2005/8/layout/radial3"/>
    <dgm:cxn modelId="{2A61E811-5610-4414-8CCB-BD4BE510CE48}" type="presParOf" srcId="{B0A14C04-AA62-4C27-8763-97C71501C123}" destId="{3F866203-7683-4107-AFC2-C08C577420A9}" srcOrd="0" destOrd="0" presId="urn:microsoft.com/office/officeart/2005/8/layout/radial3"/>
    <dgm:cxn modelId="{D10663FE-E5F1-4D0C-9673-811511EB256F}" type="presParOf" srcId="{3F866203-7683-4107-AFC2-C08C577420A9}" destId="{1229E7B4-F364-43E8-9FCF-274B707E9EE5}" srcOrd="0" destOrd="0" presId="urn:microsoft.com/office/officeart/2005/8/layout/radial3"/>
    <dgm:cxn modelId="{02B237E0-E32E-4F08-A9AA-8927A361E538}" type="presParOf" srcId="{3F866203-7683-4107-AFC2-C08C577420A9}" destId="{DF569203-225D-41C6-9ADC-117A1D445561}" srcOrd="1" destOrd="0" presId="urn:microsoft.com/office/officeart/2005/8/layout/radial3"/>
    <dgm:cxn modelId="{4830EC0D-A6FE-4CD5-A8D2-DA5FE861DE8B}" type="presParOf" srcId="{3F866203-7683-4107-AFC2-C08C577420A9}" destId="{561E3BC0-613D-489F-AB7D-934D7A076CE5}" srcOrd="2" destOrd="0" presId="urn:microsoft.com/office/officeart/2005/8/layout/radial3"/>
    <dgm:cxn modelId="{9813DAE5-296E-49D6-B503-ED18C772298C}" type="presParOf" srcId="{3F866203-7683-4107-AFC2-C08C577420A9}" destId="{A5E95CE9-59A7-469E-BE8D-66FBE8A9F2CF}" srcOrd="3" destOrd="0" presId="urn:microsoft.com/office/officeart/2005/8/layout/radial3"/>
    <dgm:cxn modelId="{62F1E0CD-5C4D-4FF1-938F-EF9C5CBE051B}" type="presParOf" srcId="{3F866203-7683-4107-AFC2-C08C577420A9}" destId="{CFF02477-03F9-4BB6-89A2-5EAFD8650598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9E7B4-F364-43E8-9FCF-274B707E9EE5}">
      <dsp:nvSpPr>
        <dsp:cNvPr id="0" name=""/>
        <dsp:cNvSpPr/>
      </dsp:nvSpPr>
      <dsp:spPr>
        <a:xfrm>
          <a:off x="2671180" y="1192227"/>
          <a:ext cx="2970111" cy="29701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Automated Slot-Liner Insertion</a:t>
          </a:r>
          <a:endParaRPr lang="en-IN" sz="2800" b="1" kern="1200" dirty="0"/>
        </a:p>
      </dsp:txBody>
      <dsp:txXfrm>
        <a:off x="3106143" y="1627190"/>
        <a:ext cx="2100185" cy="2100185"/>
      </dsp:txXfrm>
    </dsp:sp>
    <dsp:sp modelId="{DF569203-225D-41C6-9ADC-117A1D445561}">
      <dsp:nvSpPr>
        <dsp:cNvPr id="0" name=""/>
        <dsp:cNvSpPr/>
      </dsp:nvSpPr>
      <dsp:spPr>
        <a:xfrm>
          <a:off x="3302358" y="530"/>
          <a:ext cx="1707754" cy="14850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Parametric Tool Design</a:t>
          </a:r>
          <a:endParaRPr lang="en-IN" sz="1200" kern="1200" dirty="0"/>
        </a:p>
      </dsp:txBody>
      <dsp:txXfrm>
        <a:off x="3552453" y="218011"/>
        <a:ext cx="1207564" cy="1050093"/>
      </dsp:txXfrm>
    </dsp:sp>
    <dsp:sp modelId="{561E3BC0-613D-489F-AB7D-934D7A076CE5}">
      <dsp:nvSpPr>
        <dsp:cNvPr id="0" name=""/>
        <dsp:cNvSpPr/>
      </dsp:nvSpPr>
      <dsp:spPr>
        <a:xfrm>
          <a:off x="5347933" y="1836608"/>
          <a:ext cx="1485055" cy="168135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Flexible manufacturing</a:t>
          </a:r>
          <a:endParaRPr lang="en-IN" sz="1200" kern="1200" dirty="0"/>
        </a:p>
      </dsp:txBody>
      <dsp:txXfrm>
        <a:off x="5565414" y="2082836"/>
        <a:ext cx="1050093" cy="1188894"/>
      </dsp:txXfrm>
    </dsp:sp>
    <dsp:sp modelId="{A5E95CE9-59A7-469E-BE8D-66FBE8A9F2CF}">
      <dsp:nvSpPr>
        <dsp:cNvPr id="0" name=""/>
        <dsp:cNvSpPr/>
      </dsp:nvSpPr>
      <dsp:spPr>
        <a:xfrm>
          <a:off x="3413708" y="3868981"/>
          <a:ext cx="1485055" cy="14850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Robotic Integration and validation</a:t>
          </a:r>
          <a:endParaRPr lang="en-IN" sz="1200" kern="1200" dirty="0"/>
        </a:p>
      </dsp:txBody>
      <dsp:txXfrm>
        <a:off x="3631189" y="4086462"/>
        <a:ext cx="1050093" cy="1050093"/>
      </dsp:txXfrm>
    </dsp:sp>
    <dsp:sp modelId="{CFF02477-03F9-4BB6-89A2-5EAFD8650598}">
      <dsp:nvSpPr>
        <dsp:cNvPr id="0" name=""/>
        <dsp:cNvSpPr/>
      </dsp:nvSpPr>
      <dsp:spPr>
        <a:xfrm>
          <a:off x="1479482" y="1934755"/>
          <a:ext cx="1485055" cy="14850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Process reliability and repeatability</a:t>
          </a:r>
          <a:endParaRPr lang="en-IN" sz="1200" kern="1200" dirty="0"/>
        </a:p>
      </dsp:txBody>
      <dsp:txXfrm>
        <a:off x="1696963" y="2152236"/>
        <a:ext cx="1050093" cy="10500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67376-0B33-4217-AE56-56D9643C06F1}" type="datetimeFigureOut">
              <a:rPr lang="de-DE" smtClean="0"/>
              <a:t>11.10.2025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4EA86-25C6-4F86-9E26-3EA69B71F1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59FC5-228A-47D0-AD07-EE122BAE1BE9}" type="datetimeFigureOut">
              <a:rPr lang="de-DE" smtClean="0"/>
              <a:t>11.10.2025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1C4DF-6CA6-480F-9C53-A2D3867D0D7B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65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6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575385" cy="96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Lehrstuhl für Fertigungsautomatisierung</a:t>
            </a:r>
            <a:b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 Produktionssystematik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Friedrich-Alexander-Universität Erlangen-Nürnberg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6D99F1-B28E-47D9-8E8E-E14C6DF5F8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213" y="4292600"/>
            <a:ext cx="6407999" cy="780983"/>
          </a:xfrm>
        </p:spPr>
        <p:txBody>
          <a:bodyPr anchor="t" anchorCtr="0">
            <a:noAutofit/>
          </a:bodyPr>
          <a:lstStyle>
            <a:lvl1pPr algn="l">
              <a:lnSpc>
                <a:spcPct val="110000"/>
              </a:lnSpc>
              <a:defRPr sz="2400"/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3" name="Untertitel 1">
            <a:extLst>
              <a:ext uri="{FF2B5EF4-FFF2-40B4-BE49-F238E27FC236}">
                <a16:creationId xmlns:a16="http://schemas.microsoft.com/office/drawing/2014/main" id="{FAC6BD1B-9849-451E-8BB2-53904153AB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43475" y="5408613"/>
            <a:ext cx="6408738" cy="830997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Präsentation: Präsentationsanlass, Kunde, Kooperationspartner, Vorlesung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3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23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1" pos="3114">
          <p15:clr>
            <a:srgbClr val="A4A3A4"/>
          </p15:clr>
        </p15:guide>
        <p15:guide id="32" orient="horz" pos="2704">
          <p15:clr>
            <a:srgbClr val="A4A3A4"/>
          </p15:clr>
        </p15:guide>
        <p15:guide id="33" orient="horz" pos="3407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575385" cy="96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Lehrstuhl für Fertigungsautomatisierung</a:t>
            </a:r>
            <a:b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 Produktionssystematik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Friedrich-Alexander-Universität Erlangen-Nürnberg</a:t>
            </a:r>
          </a:p>
        </p:txBody>
      </p:sp>
      <p:sp>
        <p:nvSpPr>
          <p:cNvPr id="7" name="Danke">
            <a:extLst>
              <a:ext uri="{FF2B5EF4-FFF2-40B4-BE49-F238E27FC236}">
                <a16:creationId xmlns:a16="http://schemas.microsoft.com/office/drawing/2014/main" id="{B8AEBB16-568B-416C-A52D-B9D0B7AD8666}"/>
              </a:ext>
            </a:extLst>
          </p:cNvPr>
          <p:cNvSpPr txBox="1"/>
          <p:nvPr/>
        </p:nvSpPr>
        <p:spPr>
          <a:xfrm>
            <a:off x="8614283" y="4811018"/>
            <a:ext cx="273792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0" b="1" cap="all" baseline="0" dirty="0"/>
              <a:t>Danke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9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  <p:sp>
        <p:nvSpPr>
          <p:cNvPr id="26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44C02938-741B-4940-95E2-6D6629FDCC91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552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839788" y="333375"/>
            <a:ext cx="10303200" cy="5032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172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2478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pos="3840">
          <p15:clr>
            <a:srgbClr val="A4A3A4"/>
          </p15:clr>
        </p15:guide>
        <p15:guide id="6" pos="3749">
          <p15:clr>
            <a:srgbClr val="A4A3A4"/>
          </p15:clr>
        </p15:guide>
        <p15:guide id="7" orient="horz" pos="527">
          <p15:clr>
            <a:srgbClr val="A4A3A4"/>
          </p15:clr>
        </p15:guide>
        <p15:guide id="8" orient="horz" pos="799">
          <p15:clr>
            <a:srgbClr val="A4A3A4"/>
          </p15:clr>
        </p15:guide>
        <p15:guide id="9" pos="2797">
          <p15:clr>
            <a:srgbClr val="FBAE40"/>
          </p15:clr>
        </p15:guide>
        <p15:guide id="10" pos="3931">
          <p15:clr>
            <a:srgbClr val="A4A3A4"/>
          </p15:clr>
        </p15:guide>
        <p15:guide id="11" pos="2615">
          <p15:clr>
            <a:srgbClr val="FBAE40"/>
          </p15:clr>
        </p15:guide>
        <p15:guide id="12" pos="2230" userDrawn="1">
          <p15:clr>
            <a:srgbClr val="5ACBF0"/>
          </p15:clr>
        </p15:guide>
        <p15:guide id="13" pos="2048" userDrawn="1">
          <p15:clr>
            <a:srgbClr val="5ACBF0"/>
          </p15:clr>
        </p15:guide>
        <p15:guide id="14" pos="4883">
          <p15:clr>
            <a:srgbClr val="FBAE40"/>
          </p15:clr>
        </p15:guide>
        <p15:guide id="15" pos="5065">
          <p15:clr>
            <a:srgbClr val="FBAE40"/>
          </p15:clr>
        </p15:guide>
        <p15:guide id="16" pos="5450" userDrawn="1">
          <p15:clr>
            <a:srgbClr val="5ACBF0"/>
          </p15:clr>
        </p15:guide>
        <p15:guide id="17" pos="5632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weis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feld 198"/>
          <p:cNvSpPr txBox="1"/>
          <p:nvPr userDrawn="1"/>
        </p:nvSpPr>
        <p:spPr>
          <a:xfrm>
            <a:off x="839788" y="333375"/>
            <a:ext cx="10303625" cy="5032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de-DE" sz="1800" b="1" dirty="0">
                <a:latin typeface="+mj-lt"/>
              </a:rPr>
              <a:t>Die Einhaltung der PowerPoint-Anweisungen ermöglicht die Erstellung qualitativ </a:t>
            </a:r>
            <a:br>
              <a:rPr lang="de-DE" sz="1800" b="1" dirty="0">
                <a:latin typeface="+mj-lt"/>
              </a:rPr>
            </a:br>
            <a:r>
              <a:rPr lang="de-DE" sz="1800" b="1" dirty="0">
                <a:latin typeface="+mj-lt"/>
              </a:rPr>
              <a:t>hochwertiger Folien, um Forschungsergebnisse angemessen repräsentieren zu können.</a:t>
            </a:r>
          </a:p>
        </p:txBody>
      </p:sp>
      <p:sp>
        <p:nvSpPr>
          <p:cNvPr id="102" name="Rechteck 101"/>
          <p:cNvSpPr/>
          <p:nvPr userDrawn="1"/>
        </p:nvSpPr>
        <p:spPr>
          <a:xfrm>
            <a:off x="11143413" y="0"/>
            <a:ext cx="1048586" cy="1045413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6000" tIns="18000" rIns="1800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9" name="Textfeld 28"/>
          <p:cNvSpPr txBox="1"/>
          <p:nvPr userDrawn="1"/>
        </p:nvSpPr>
        <p:spPr>
          <a:xfrm>
            <a:off x="-432048" y="3795891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0" name="Textfeld 29"/>
          <p:cNvSpPr txBox="1"/>
          <p:nvPr userDrawn="1"/>
        </p:nvSpPr>
        <p:spPr>
          <a:xfrm>
            <a:off x="-436123" y="3493909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1" name="Textfeld 30"/>
          <p:cNvSpPr txBox="1"/>
          <p:nvPr userDrawn="1"/>
        </p:nvSpPr>
        <p:spPr>
          <a:xfrm>
            <a:off x="-432048" y="617676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7,0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-432048" y="200697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9,6</a:t>
            </a:r>
          </a:p>
        </p:txBody>
      </p:sp>
      <p:sp>
        <p:nvSpPr>
          <p:cNvPr id="33" name="Textfeld 32"/>
          <p:cNvSpPr txBox="1"/>
          <p:nvPr userDrawn="1"/>
        </p:nvSpPr>
        <p:spPr>
          <a:xfrm>
            <a:off x="-432048" y="70465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8,2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-432048" y="113645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7,0</a:t>
            </a:r>
          </a:p>
        </p:txBody>
      </p:sp>
      <p:sp>
        <p:nvSpPr>
          <p:cNvPr id="35" name="Textfeld 34"/>
          <p:cNvSpPr txBox="1"/>
          <p:nvPr userDrawn="1"/>
        </p:nvSpPr>
        <p:spPr>
          <a:xfrm>
            <a:off x="5783858" y="-35568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6" name="Textfeld 35"/>
          <p:cNvSpPr txBox="1"/>
          <p:nvPr userDrawn="1"/>
        </p:nvSpPr>
        <p:spPr>
          <a:xfrm>
            <a:off x="6119218" y="-35568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5928320" y="-670643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0,0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636084" y="-358463"/>
            <a:ext cx="45534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14,6</a:t>
            </a:r>
          </a:p>
        </p:txBody>
      </p:sp>
      <p:sp>
        <p:nvSpPr>
          <p:cNvPr id="39" name="Textfeld 38"/>
          <p:cNvSpPr txBox="1"/>
          <p:nvPr userDrawn="1"/>
        </p:nvSpPr>
        <p:spPr>
          <a:xfrm>
            <a:off x="11098502" y="-358463"/>
            <a:ext cx="50741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14,6</a:t>
            </a:r>
          </a:p>
        </p:txBody>
      </p:sp>
      <p:sp>
        <p:nvSpPr>
          <p:cNvPr id="52" name="Textfeld 51"/>
          <p:cNvSpPr txBox="1"/>
          <p:nvPr userDrawn="1"/>
        </p:nvSpPr>
        <p:spPr>
          <a:xfrm>
            <a:off x="2866093" y="-414229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7,9</a:t>
            </a:r>
          </a:p>
        </p:txBody>
      </p:sp>
      <p:sp>
        <p:nvSpPr>
          <p:cNvPr id="53" name="Textfeld 52"/>
          <p:cNvSpPr txBox="1"/>
          <p:nvPr userDrawn="1"/>
        </p:nvSpPr>
        <p:spPr>
          <a:xfrm>
            <a:off x="8262018" y="-450233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7,1</a:t>
            </a:r>
          </a:p>
        </p:txBody>
      </p:sp>
      <p:sp>
        <p:nvSpPr>
          <p:cNvPr id="54" name="Textfeld 53"/>
          <p:cNvSpPr txBox="1"/>
          <p:nvPr userDrawn="1"/>
        </p:nvSpPr>
        <p:spPr>
          <a:xfrm>
            <a:off x="3540125" y="-406725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7,1</a:t>
            </a:r>
          </a:p>
        </p:txBody>
      </p:sp>
      <p:sp>
        <p:nvSpPr>
          <p:cNvPr id="55" name="Textfeld 54"/>
          <p:cNvSpPr txBox="1"/>
          <p:nvPr userDrawn="1"/>
        </p:nvSpPr>
        <p:spPr>
          <a:xfrm>
            <a:off x="4440238" y="-416250"/>
            <a:ext cx="389433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4,6</a:t>
            </a:r>
          </a:p>
        </p:txBody>
      </p:sp>
      <p:sp>
        <p:nvSpPr>
          <p:cNvPr id="56" name="Textfeld 55"/>
          <p:cNvSpPr txBox="1"/>
          <p:nvPr userDrawn="1"/>
        </p:nvSpPr>
        <p:spPr>
          <a:xfrm>
            <a:off x="8040688" y="-450233"/>
            <a:ext cx="40049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5,4</a:t>
            </a:r>
          </a:p>
        </p:txBody>
      </p:sp>
      <p:sp>
        <p:nvSpPr>
          <p:cNvPr id="57" name="Textfeld 56"/>
          <p:cNvSpPr txBox="1"/>
          <p:nvPr userDrawn="1"/>
        </p:nvSpPr>
        <p:spPr>
          <a:xfrm>
            <a:off x="3761455" y="-406725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5,4</a:t>
            </a:r>
          </a:p>
        </p:txBody>
      </p:sp>
      <p:sp>
        <p:nvSpPr>
          <p:cNvPr id="58" name="Textfeld 57"/>
          <p:cNvSpPr txBox="1"/>
          <p:nvPr userDrawn="1"/>
        </p:nvSpPr>
        <p:spPr>
          <a:xfrm>
            <a:off x="8940800" y="-450233"/>
            <a:ext cx="40049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7,9</a:t>
            </a:r>
          </a:p>
        </p:txBody>
      </p:sp>
      <p:sp>
        <p:nvSpPr>
          <p:cNvPr id="59" name="Textfeld 58"/>
          <p:cNvSpPr txBox="1"/>
          <p:nvPr userDrawn="1"/>
        </p:nvSpPr>
        <p:spPr>
          <a:xfrm>
            <a:off x="7371836" y="-450233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4,6</a:t>
            </a:r>
          </a:p>
        </p:txBody>
      </p:sp>
      <p:sp>
        <p:nvSpPr>
          <p:cNvPr id="60" name="Textfeld 59"/>
          <p:cNvSpPr txBox="1"/>
          <p:nvPr userDrawn="1"/>
        </p:nvSpPr>
        <p:spPr>
          <a:xfrm>
            <a:off x="-779643" y="364490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0,0</a:t>
            </a:r>
          </a:p>
        </p:txBody>
      </p:sp>
      <p:sp>
        <p:nvSpPr>
          <p:cNvPr id="94" name="Rechteck 93"/>
          <p:cNvSpPr/>
          <p:nvPr userDrawn="1"/>
        </p:nvSpPr>
        <p:spPr>
          <a:xfrm>
            <a:off x="839788" y="7036841"/>
            <a:ext cx="2411412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5" name="Rechteck 94"/>
          <p:cNvSpPr/>
          <p:nvPr userDrawn="1"/>
        </p:nvSpPr>
        <p:spPr>
          <a:xfrm>
            <a:off x="3540125" y="7036841"/>
            <a:ext cx="2411412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6" name="Rechteck 95"/>
          <p:cNvSpPr/>
          <p:nvPr userDrawn="1"/>
        </p:nvSpPr>
        <p:spPr>
          <a:xfrm>
            <a:off x="6240463" y="7036841"/>
            <a:ext cx="2411411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7" name="Rechteck 96"/>
          <p:cNvSpPr/>
          <p:nvPr userDrawn="1"/>
        </p:nvSpPr>
        <p:spPr>
          <a:xfrm>
            <a:off x="8940800" y="7036841"/>
            <a:ext cx="2412999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8" name="Rechteck 97"/>
          <p:cNvSpPr/>
          <p:nvPr userDrawn="1"/>
        </p:nvSpPr>
        <p:spPr>
          <a:xfrm>
            <a:off x="839788" y="7232595"/>
            <a:ext cx="3311525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9" name="Rechteck 98"/>
          <p:cNvSpPr/>
          <p:nvPr userDrawn="1"/>
        </p:nvSpPr>
        <p:spPr>
          <a:xfrm>
            <a:off x="4440237" y="7232967"/>
            <a:ext cx="3312000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0" name="Rechteck 99"/>
          <p:cNvSpPr/>
          <p:nvPr userDrawn="1"/>
        </p:nvSpPr>
        <p:spPr>
          <a:xfrm>
            <a:off x="8040688" y="7232967"/>
            <a:ext cx="3312000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 userDrawn="1"/>
        </p:nvSpPr>
        <p:spPr>
          <a:xfrm>
            <a:off x="11143413" y="0"/>
            <a:ext cx="208800" cy="1045413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r>
              <a:rPr lang="de-DE" dirty="0">
                <a:solidFill>
                  <a:schemeClr val="tx1"/>
                </a:solidFill>
              </a:rPr>
              <a:t>Schutz</a:t>
            </a:r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352207" y="1"/>
            <a:ext cx="841253" cy="841253"/>
            <a:chOff x="5757863" y="1597025"/>
            <a:chExt cx="1971675" cy="1971675"/>
          </a:xfrm>
        </p:grpSpPr>
        <p:sp>
          <p:nvSpPr>
            <p:cNvPr id="88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5"/>
              <a:ext cx="1971675" cy="197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5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6" name="Rechteck 125"/>
          <p:cNvSpPr/>
          <p:nvPr userDrawn="1"/>
        </p:nvSpPr>
        <p:spPr>
          <a:xfrm>
            <a:off x="11143412" y="836613"/>
            <a:ext cx="1048586" cy="208800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r>
              <a:rPr lang="de-DE" dirty="0">
                <a:solidFill>
                  <a:schemeClr val="tx1"/>
                </a:solidFill>
              </a:rPr>
              <a:t>Zone</a:t>
            </a:r>
          </a:p>
        </p:txBody>
      </p:sp>
      <p:sp>
        <p:nvSpPr>
          <p:cNvPr id="194" name="Freihandform 193"/>
          <p:cNvSpPr/>
          <p:nvPr userDrawn="1"/>
        </p:nvSpPr>
        <p:spPr>
          <a:xfrm>
            <a:off x="6454578" y="4290979"/>
            <a:ext cx="3142960" cy="1874865"/>
          </a:xfrm>
          <a:custGeom>
            <a:avLst/>
            <a:gdLst>
              <a:gd name="connsiteX0" fmla="*/ 0 w 3142960"/>
              <a:gd name="connsiteY0" fmla="*/ 0 h 1874865"/>
              <a:gd name="connsiteX1" fmla="*/ 3142960 w 3142960"/>
              <a:gd name="connsiteY1" fmla="*/ 0 h 1874865"/>
              <a:gd name="connsiteX2" fmla="*/ 3142960 w 3142960"/>
              <a:gd name="connsiteY2" fmla="*/ 1718404 h 1874865"/>
              <a:gd name="connsiteX3" fmla="*/ 2450159 w 3142960"/>
              <a:gd name="connsiteY3" fmla="*/ 1718404 h 1874865"/>
              <a:gd name="connsiteX4" fmla="*/ 2294991 w 3142960"/>
              <a:gd name="connsiteY4" fmla="*/ 1874865 h 1874865"/>
              <a:gd name="connsiteX5" fmla="*/ 0 w 3142960"/>
              <a:gd name="connsiteY5" fmla="*/ 1874865 h 187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2960" h="1874865">
                <a:moveTo>
                  <a:pt x="0" y="0"/>
                </a:moveTo>
                <a:lnTo>
                  <a:pt x="3142960" y="0"/>
                </a:lnTo>
                <a:lnTo>
                  <a:pt x="3142960" y="1718404"/>
                </a:lnTo>
                <a:lnTo>
                  <a:pt x="2450159" y="1718404"/>
                </a:lnTo>
                <a:lnTo>
                  <a:pt x="2294991" y="1874865"/>
                </a:lnTo>
                <a:lnTo>
                  <a:pt x="0" y="1874865"/>
                </a:lnTo>
                <a:close/>
              </a:path>
            </a:pathLst>
          </a:cu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108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</a:rPr>
              <a:t>Änderung </a:t>
            </a:r>
            <a:r>
              <a:rPr lang="de-DE" sz="1400" baseline="0" dirty="0">
                <a:solidFill>
                  <a:schemeClr val="tx1"/>
                </a:solidFill>
              </a:rPr>
              <a:t>Folienlayout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98" name="Freihandform 197"/>
          <p:cNvSpPr/>
          <p:nvPr userDrawn="1"/>
        </p:nvSpPr>
        <p:spPr>
          <a:xfrm>
            <a:off x="9674964" y="4290978"/>
            <a:ext cx="1529999" cy="1718405"/>
          </a:xfrm>
          <a:custGeom>
            <a:avLst/>
            <a:gdLst>
              <a:gd name="connsiteX0" fmla="*/ 73034 w 1529999"/>
              <a:gd name="connsiteY0" fmla="*/ 1 h 1718405"/>
              <a:gd name="connsiteX1" fmla="*/ 1529999 w 1529999"/>
              <a:gd name="connsiteY1" fmla="*/ 1 h 1718405"/>
              <a:gd name="connsiteX2" fmla="*/ 1529999 w 1529999"/>
              <a:gd name="connsiteY2" fmla="*/ 1614533 h 1718405"/>
              <a:gd name="connsiteX3" fmla="*/ 1425886 w 1529999"/>
              <a:gd name="connsiteY3" fmla="*/ 1718405 h 1718405"/>
              <a:gd name="connsiteX4" fmla="*/ 73033 w 1529999"/>
              <a:gd name="connsiteY4" fmla="*/ 1718405 h 1718405"/>
              <a:gd name="connsiteX5" fmla="*/ 73033 w 1529999"/>
              <a:gd name="connsiteY5" fmla="*/ 1718404 h 1718405"/>
              <a:gd name="connsiteX6" fmla="*/ 73034 w 1529999"/>
              <a:gd name="connsiteY6" fmla="*/ 1718404 h 1718405"/>
              <a:gd name="connsiteX7" fmla="*/ 0 w 1529999"/>
              <a:gd name="connsiteY7" fmla="*/ 0 h 1718405"/>
              <a:gd name="connsiteX8" fmla="*/ 73034 w 1529999"/>
              <a:gd name="connsiteY8" fmla="*/ 0 h 1718405"/>
              <a:gd name="connsiteX9" fmla="*/ 73034 w 1529999"/>
              <a:gd name="connsiteY9" fmla="*/ 1 h 1718405"/>
              <a:gd name="connsiteX10" fmla="*/ 73033 w 1529999"/>
              <a:gd name="connsiteY10" fmla="*/ 1 h 1718405"/>
              <a:gd name="connsiteX11" fmla="*/ 73033 w 1529999"/>
              <a:gd name="connsiteY11" fmla="*/ 1718404 h 1718405"/>
              <a:gd name="connsiteX12" fmla="*/ 0 w 1529999"/>
              <a:gd name="connsiteY12" fmla="*/ 1718404 h 171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9999" h="1718405">
                <a:moveTo>
                  <a:pt x="73034" y="1"/>
                </a:moveTo>
                <a:lnTo>
                  <a:pt x="1529999" y="1"/>
                </a:lnTo>
                <a:lnTo>
                  <a:pt x="1529999" y="1614533"/>
                </a:lnTo>
                <a:lnTo>
                  <a:pt x="1425886" y="1718405"/>
                </a:lnTo>
                <a:lnTo>
                  <a:pt x="73033" y="1718405"/>
                </a:lnTo>
                <a:lnTo>
                  <a:pt x="73033" y="1718404"/>
                </a:lnTo>
                <a:lnTo>
                  <a:pt x="73034" y="1718404"/>
                </a:lnTo>
                <a:close/>
                <a:moveTo>
                  <a:pt x="0" y="0"/>
                </a:moveTo>
                <a:lnTo>
                  <a:pt x="73034" y="0"/>
                </a:lnTo>
                <a:lnTo>
                  <a:pt x="73034" y="1"/>
                </a:lnTo>
                <a:lnTo>
                  <a:pt x="73033" y="1"/>
                </a:lnTo>
                <a:lnTo>
                  <a:pt x="73033" y="1718404"/>
                </a:lnTo>
                <a:lnTo>
                  <a:pt x="0" y="1718404"/>
                </a:lnTo>
                <a:close/>
              </a:path>
            </a:pathLst>
          </a:cu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Keine Nutzung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br>
              <a:rPr lang="de-DE" sz="1400" baseline="0" dirty="0">
                <a:solidFill>
                  <a:schemeClr val="tx1"/>
                </a:solidFill>
              </a:rPr>
            </a:br>
            <a:r>
              <a:rPr lang="de-DE" sz="1400" baseline="0" dirty="0">
                <a:solidFill>
                  <a:schemeClr val="tx1"/>
                </a:solidFill>
              </a:rPr>
              <a:t>von Konturen</a:t>
            </a: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86" name="Grafik 85"/>
          <p:cNvPicPr>
            <a:picLocks noChangeAspect="1"/>
          </p:cNvPicPr>
          <p:nvPr userDrawn="1"/>
        </p:nvPicPr>
        <p:blipFill rotWithShape="1">
          <a:blip r:embed="rId2"/>
          <a:srcRect l="-413" t="-391" r="64380" b="35617"/>
          <a:stretch/>
        </p:blipFill>
        <p:spPr>
          <a:xfrm>
            <a:off x="6523392" y="4362980"/>
            <a:ext cx="902660" cy="1730865"/>
          </a:xfrm>
          <a:prstGeom prst="rect">
            <a:avLst/>
          </a:prstGeom>
        </p:spPr>
      </p:pic>
      <p:sp>
        <p:nvSpPr>
          <p:cNvPr id="89" name="Rechteck 88"/>
          <p:cNvSpPr/>
          <p:nvPr userDrawn="1"/>
        </p:nvSpPr>
        <p:spPr>
          <a:xfrm>
            <a:off x="983657" y="4290980"/>
            <a:ext cx="5396096" cy="1874865"/>
          </a:xfrm>
          <a:prstGeom prst="rect">
            <a:avLst/>
          </a:pr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99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90" name="Gruppieren 89"/>
          <p:cNvGrpSpPr/>
          <p:nvPr userDrawn="1"/>
        </p:nvGrpSpPr>
        <p:grpSpPr>
          <a:xfrm>
            <a:off x="1056653" y="5056232"/>
            <a:ext cx="684077" cy="1037613"/>
            <a:chOff x="6857667" y="5091438"/>
            <a:chExt cx="684077" cy="1037613"/>
          </a:xfrm>
        </p:grpSpPr>
        <p:pic>
          <p:nvPicPr>
            <p:cNvPr id="92" name="Grafik 91"/>
            <p:cNvPicPr>
              <a:picLocks noChangeAspect="1"/>
            </p:cNvPicPr>
            <p:nvPr userDrawn="1"/>
          </p:nvPicPr>
          <p:blipFill rotWithShape="1">
            <a:blip r:embed="rId3"/>
            <a:srcRect l="2497" t="18212" r="6605"/>
            <a:stretch/>
          </p:blipFill>
          <p:spPr>
            <a:xfrm>
              <a:off x="6857667" y="5091438"/>
              <a:ext cx="684076" cy="210367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857668" y="5340624"/>
              <a:ext cx="684076" cy="788427"/>
            </a:xfrm>
            <a:prstGeom prst="rect">
              <a:avLst/>
            </a:prstGeom>
          </p:spPr>
        </p:pic>
      </p:grpSp>
      <p:grpSp>
        <p:nvGrpSpPr>
          <p:cNvPr id="45" name="Gruppieren 44"/>
          <p:cNvGrpSpPr/>
          <p:nvPr userDrawn="1"/>
        </p:nvGrpSpPr>
        <p:grpSpPr>
          <a:xfrm>
            <a:off x="983657" y="1410980"/>
            <a:ext cx="1800000" cy="2808000"/>
            <a:chOff x="839788" y="1269171"/>
            <a:chExt cx="1800000" cy="2808000"/>
          </a:xfrm>
        </p:grpSpPr>
        <p:sp>
          <p:nvSpPr>
            <p:cNvPr id="67" name="Rechteck 66"/>
            <p:cNvSpPr/>
            <p:nvPr userDrawn="1"/>
          </p:nvSpPr>
          <p:spPr>
            <a:xfrm>
              <a:off x="839788" y="1269171"/>
              <a:ext cx="1800000" cy="2808000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Keine Nutzung der Designfarben-Stufung</a:t>
              </a:r>
            </a:p>
          </p:txBody>
        </p:sp>
        <p:pic>
          <p:nvPicPr>
            <p:cNvPr id="3" name="Grafik 2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10998" y="1804589"/>
              <a:ext cx="1657581" cy="2200582"/>
            </a:xfrm>
            <a:prstGeom prst="rect">
              <a:avLst/>
            </a:prstGeom>
          </p:spPr>
        </p:pic>
        <p:cxnSp>
          <p:nvCxnSpPr>
            <p:cNvPr id="11" name="Gerader Verbinder 10"/>
            <p:cNvCxnSpPr/>
            <p:nvPr userDrawn="1"/>
          </p:nvCxnSpPr>
          <p:spPr>
            <a:xfrm flipH="1">
              <a:off x="929788" y="2215785"/>
              <a:ext cx="1620000" cy="648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/>
            <p:cNvCxnSpPr/>
            <p:nvPr userDrawn="1"/>
          </p:nvCxnSpPr>
          <p:spPr>
            <a:xfrm>
              <a:off x="929788" y="2215785"/>
              <a:ext cx="1620000" cy="648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/>
            <p:cNvCxnSpPr/>
            <p:nvPr userDrawn="1"/>
          </p:nvCxnSpPr>
          <p:spPr>
            <a:xfrm>
              <a:off x="929788" y="3807089"/>
              <a:ext cx="1620000" cy="144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/>
            <p:cNvCxnSpPr/>
            <p:nvPr userDrawn="1"/>
          </p:nvCxnSpPr>
          <p:spPr>
            <a:xfrm flipH="1">
              <a:off x="929788" y="3807089"/>
              <a:ext cx="1620000" cy="144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/>
          <p:cNvGrpSpPr/>
          <p:nvPr userDrawn="1"/>
        </p:nvGrpSpPr>
        <p:grpSpPr>
          <a:xfrm>
            <a:off x="2853046" y="1410980"/>
            <a:ext cx="1728659" cy="2808000"/>
            <a:chOff x="2711788" y="1269171"/>
            <a:chExt cx="1728659" cy="2808000"/>
          </a:xfrm>
        </p:grpSpPr>
        <p:sp>
          <p:nvSpPr>
            <p:cNvPr id="66" name="Rechteck 65"/>
            <p:cNvSpPr/>
            <p:nvPr userDrawn="1"/>
          </p:nvSpPr>
          <p:spPr>
            <a:xfrm>
              <a:off x="2711788" y="1269171"/>
              <a:ext cx="1728658" cy="2808000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Keine Nutzung von</a:t>
              </a:r>
              <a:r>
                <a:rPr lang="de-DE" sz="1400" baseline="0" dirty="0">
                  <a:solidFill>
                    <a:schemeClr val="tx1"/>
                  </a:solidFill>
                </a:rPr>
                <a:t> Aufzählungszeichen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2787075" y="3463386"/>
              <a:ext cx="635580" cy="538545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2787074" y="1804589"/>
              <a:ext cx="1581371" cy="609685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2787075" y="2974830"/>
              <a:ext cx="1581371" cy="416556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2787075" y="2486274"/>
              <a:ext cx="1581371" cy="416556"/>
            </a:xfrm>
            <a:prstGeom prst="rect">
              <a:avLst/>
            </a:prstGeom>
          </p:spPr>
        </p:pic>
        <p:cxnSp>
          <p:nvCxnSpPr>
            <p:cNvPr id="69" name="Gerader Verbinder 68"/>
            <p:cNvCxnSpPr/>
            <p:nvPr userDrawn="1"/>
          </p:nvCxnSpPr>
          <p:spPr>
            <a:xfrm flipH="1">
              <a:off x="2807637" y="1836593"/>
              <a:ext cx="216000" cy="216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hteck 19"/>
            <p:cNvSpPr/>
            <p:nvPr userDrawn="1"/>
          </p:nvSpPr>
          <p:spPr>
            <a:xfrm>
              <a:off x="3539910" y="1835432"/>
              <a:ext cx="433462" cy="215892"/>
            </a:xfrm>
            <a:prstGeom prst="rect">
              <a:avLst/>
            </a:prstGeom>
            <a:noFill/>
            <a:ln w="28575">
              <a:solidFill>
                <a:srgbClr val="6A8A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pic>
          <p:nvPicPr>
            <p:cNvPr id="21" name="Grafik 20"/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3987392" y="2280905"/>
              <a:ext cx="381053" cy="133369"/>
            </a:xfrm>
            <a:prstGeom prst="rect">
              <a:avLst/>
            </a:prstGeom>
          </p:spPr>
        </p:pic>
        <p:sp>
          <p:nvSpPr>
            <p:cNvPr id="22" name="Rechteck 21"/>
            <p:cNvSpPr/>
            <p:nvPr userDrawn="1"/>
          </p:nvSpPr>
          <p:spPr>
            <a:xfrm>
              <a:off x="3792265" y="2658552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4" name="Gewinkelter Verbinder 23"/>
            <p:cNvCxnSpPr>
              <a:stCxn id="20" idx="2"/>
              <a:endCxn id="22" idx="3"/>
            </p:cNvCxnSpPr>
            <p:nvPr userDrawn="1"/>
          </p:nvCxnSpPr>
          <p:spPr>
            <a:xfrm rot="16200000" flipH="1">
              <a:off x="3488839" y="2319126"/>
              <a:ext cx="643228" cy="107624"/>
            </a:xfrm>
            <a:prstGeom prst="bentConnector4">
              <a:avLst>
                <a:gd name="adj1" fmla="val 63491"/>
                <a:gd name="adj2" fmla="val 413784"/>
              </a:avLst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eck 74"/>
            <p:cNvSpPr/>
            <p:nvPr userDrawn="1"/>
          </p:nvSpPr>
          <p:spPr>
            <a:xfrm>
              <a:off x="3792265" y="3147108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77" name="Gewinkelter Verbinder 76"/>
            <p:cNvCxnSpPr>
              <a:stCxn id="20" idx="2"/>
              <a:endCxn id="75" idx="3"/>
            </p:cNvCxnSpPr>
            <p:nvPr userDrawn="1"/>
          </p:nvCxnSpPr>
          <p:spPr>
            <a:xfrm rot="16200000" flipH="1">
              <a:off x="3244561" y="2563404"/>
              <a:ext cx="1131784" cy="107624"/>
            </a:xfrm>
            <a:prstGeom prst="bentConnector4">
              <a:avLst>
                <a:gd name="adj1" fmla="val 35506"/>
                <a:gd name="adj2" fmla="val 413784"/>
              </a:avLst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hteck 102"/>
            <p:cNvSpPr/>
            <p:nvPr userDrawn="1"/>
          </p:nvSpPr>
          <p:spPr>
            <a:xfrm>
              <a:off x="3406141" y="3493908"/>
              <a:ext cx="1034306" cy="508023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050" b="0" dirty="0">
                  <a:solidFill>
                    <a:schemeClr val="tx1"/>
                  </a:solidFill>
                </a:rPr>
                <a:t>Listenebene</a:t>
              </a:r>
              <a:r>
                <a:rPr lang="de-DE" sz="1050" dirty="0">
                  <a:solidFill>
                    <a:schemeClr val="tx1"/>
                  </a:solidFill>
                </a:rPr>
                <a:t> anpassen!</a:t>
              </a:r>
            </a:p>
          </p:txBody>
        </p:sp>
        <p:cxnSp>
          <p:nvCxnSpPr>
            <p:cNvPr id="104" name="Gerader Verbinder 103"/>
            <p:cNvCxnSpPr/>
            <p:nvPr userDrawn="1"/>
          </p:nvCxnSpPr>
          <p:spPr>
            <a:xfrm>
              <a:off x="2807637" y="1836593"/>
              <a:ext cx="216000" cy="216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uppieren 50"/>
          <p:cNvGrpSpPr/>
          <p:nvPr userDrawn="1"/>
        </p:nvGrpSpPr>
        <p:grpSpPr>
          <a:xfrm>
            <a:off x="4651095" y="1410980"/>
            <a:ext cx="1728658" cy="2808000"/>
            <a:chOff x="4651095" y="1410980"/>
            <a:chExt cx="1728658" cy="2808000"/>
          </a:xfrm>
        </p:grpSpPr>
        <p:grpSp>
          <p:nvGrpSpPr>
            <p:cNvPr id="23" name="Gruppieren 22"/>
            <p:cNvGrpSpPr/>
            <p:nvPr userDrawn="1"/>
          </p:nvGrpSpPr>
          <p:grpSpPr>
            <a:xfrm>
              <a:off x="4651095" y="1410980"/>
              <a:ext cx="1728658" cy="1181257"/>
              <a:chOff x="4585632" y="1269171"/>
              <a:chExt cx="1728658" cy="1181257"/>
            </a:xfrm>
          </p:grpSpPr>
          <p:sp>
            <p:nvSpPr>
              <p:cNvPr id="74" name="Rechteck 73"/>
              <p:cNvSpPr/>
              <p:nvPr userDrawn="1"/>
            </p:nvSpPr>
            <p:spPr>
              <a:xfrm>
                <a:off x="4585632" y="1269171"/>
                <a:ext cx="1728658" cy="1181257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de-DE" sz="1400" b="0" dirty="0">
                    <a:solidFill>
                      <a:schemeClr val="tx1"/>
                    </a:solidFill>
                  </a:rPr>
                  <a:t>Schriftart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Arial</a:t>
                </a:r>
                <a:r>
                  <a:rPr lang="de-DE" sz="1400" baseline="0" dirty="0">
                    <a:solidFill>
                      <a:schemeClr val="tx1"/>
                    </a:solidFill>
                  </a:rPr>
                  <a:t> (Textkörper)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" name="Grafik 11"/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4657177" y="1804589"/>
                <a:ext cx="1583286" cy="575201"/>
              </a:xfrm>
              <a:prstGeom prst="rect">
                <a:avLst/>
              </a:prstGeom>
            </p:spPr>
          </p:pic>
          <p:sp>
            <p:nvSpPr>
              <p:cNvPr id="105" name="Rechteck 104"/>
              <p:cNvSpPr/>
              <p:nvPr userDrawn="1"/>
            </p:nvSpPr>
            <p:spPr>
              <a:xfrm>
                <a:off x="4657961" y="2219153"/>
                <a:ext cx="1584000" cy="162000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hteck 112"/>
              <p:cNvSpPr/>
              <p:nvPr userDrawn="1"/>
            </p:nvSpPr>
            <p:spPr>
              <a:xfrm>
                <a:off x="5221257" y="1802597"/>
                <a:ext cx="298679" cy="139157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Gruppieren 49"/>
            <p:cNvGrpSpPr/>
            <p:nvPr userDrawn="1"/>
          </p:nvGrpSpPr>
          <p:grpSpPr>
            <a:xfrm>
              <a:off x="4651095" y="2646351"/>
              <a:ext cx="1728658" cy="1572629"/>
              <a:chOff x="4651095" y="2646351"/>
              <a:chExt cx="1728658" cy="1572629"/>
            </a:xfrm>
          </p:grpSpPr>
          <p:sp>
            <p:nvSpPr>
              <p:cNvPr id="116" name="Rechteck 115"/>
              <p:cNvSpPr/>
              <p:nvPr userDrawn="1"/>
            </p:nvSpPr>
            <p:spPr>
              <a:xfrm>
                <a:off x="4651095" y="2646351"/>
                <a:ext cx="1728658" cy="1572629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de-DE" sz="1400" b="0" dirty="0">
                    <a:solidFill>
                      <a:schemeClr val="tx1"/>
                    </a:solidFill>
                  </a:rPr>
                  <a:t>Action Title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0" dirty="0">
                    <a:solidFill>
                      <a:schemeClr val="tx1"/>
                    </a:solidFill>
                  </a:rPr>
                  <a:t>Arial</a:t>
                </a:r>
                <a:r>
                  <a:rPr lang="de-DE" sz="1400" b="0" baseline="0" dirty="0">
                    <a:solidFill>
                      <a:schemeClr val="tx1"/>
                    </a:solidFill>
                  </a:rPr>
                  <a:t> (Überschriften)</a:t>
                </a:r>
                <a:endParaRPr lang="de-DE" sz="1400" b="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5" name="Grafik 24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4722640" y="3181769"/>
                <a:ext cx="1583286" cy="569272"/>
              </a:xfrm>
              <a:prstGeom prst="rect">
                <a:avLst/>
              </a:prstGeom>
            </p:spPr>
          </p:pic>
          <p:sp>
            <p:nvSpPr>
              <p:cNvPr id="107" name="Rechteck 106"/>
              <p:cNvSpPr/>
              <p:nvPr userDrawn="1"/>
            </p:nvSpPr>
            <p:spPr>
              <a:xfrm>
                <a:off x="5809978" y="2800361"/>
                <a:ext cx="72000" cy="7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hteck 108"/>
              <p:cNvSpPr/>
              <p:nvPr userDrawn="1"/>
            </p:nvSpPr>
            <p:spPr>
              <a:xfrm>
                <a:off x="5809978" y="3288917"/>
                <a:ext cx="72000" cy="7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hteck 117"/>
              <p:cNvSpPr/>
              <p:nvPr userDrawn="1"/>
            </p:nvSpPr>
            <p:spPr>
              <a:xfrm>
                <a:off x="4723424" y="3459859"/>
                <a:ext cx="1584000" cy="162000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hteck 118"/>
              <p:cNvSpPr/>
              <p:nvPr userDrawn="1"/>
            </p:nvSpPr>
            <p:spPr>
              <a:xfrm>
                <a:off x="5286720" y="3179777"/>
                <a:ext cx="298679" cy="139157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Rechteck 119"/>
              <p:cNvSpPr/>
              <p:nvPr userDrawn="1"/>
            </p:nvSpPr>
            <p:spPr>
              <a:xfrm>
                <a:off x="4651095" y="3786709"/>
                <a:ext cx="1728658" cy="432271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de-DE" sz="600" dirty="0">
                    <a:solidFill>
                      <a:schemeClr val="tx1"/>
                    </a:solidFill>
                  </a:rPr>
                  <a:t>Der</a:t>
                </a:r>
                <a:r>
                  <a:rPr lang="de-DE" sz="600" baseline="0" dirty="0">
                    <a:solidFill>
                      <a:schemeClr val="tx1"/>
                    </a:solidFill>
                  </a:rPr>
                  <a:t> Action Title ist ein vollständiger, zweizeiliger Satz und beschreibt die Kernaussage der Folie.</a:t>
                </a:r>
                <a:endParaRPr lang="de-DE" sz="6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7" name="Rechteck 26"/>
          <p:cNvSpPr/>
          <p:nvPr userDrawn="1"/>
        </p:nvSpPr>
        <p:spPr>
          <a:xfrm>
            <a:off x="839788" y="1268413"/>
            <a:ext cx="10512000" cy="72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2" name="Rechteck 121"/>
          <p:cNvSpPr/>
          <p:nvPr userDrawn="1"/>
        </p:nvSpPr>
        <p:spPr>
          <a:xfrm>
            <a:off x="839788" y="6236413"/>
            <a:ext cx="10512000" cy="72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3" name="Rechteck 122"/>
          <p:cNvSpPr/>
          <p:nvPr userDrawn="1"/>
        </p:nvSpPr>
        <p:spPr>
          <a:xfrm>
            <a:off x="839788" y="1268413"/>
            <a:ext cx="72000" cy="5040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4" name="Rechteck 123"/>
          <p:cNvSpPr/>
          <p:nvPr userDrawn="1"/>
        </p:nvSpPr>
        <p:spPr>
          <a:xfrm>
            <a:off x="11279788" y="1268413"/>
            <a:ext cx="72000" cy="5040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1" name="Rechteck 120"/>
          <p:cNvSpPr/>
          <p:nvPr userDrawn="1"/>
        </p:nvSpPr>
        <p:spPr>
          <a:xfrm>
            <a:off x="8904737" y="6076693"/>
            <a:ext cx="2447051" cy="23172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Einhaltung der Führungslinien!</a:t>
            </a:r>
          </a:p>
        </p:txBody>
      </p:sp>
      <p:sp>
        <p:nvSpPr>
          <p:cNvPr id="28" name="Gleichschenkliges Dreieck 27"/>
          <p:cNvSpPr/>
          <p:nvPr userDrawn="1"/>
        </p:nvSpPr>
        <p:spPr>
          <a:xfrm>
            <a:off x="8746337" y="6076693"/>
            <a:ext cx="158400" cy="159720"/>
          </a:xfrm>
          <a:prstGeom prst="triangle">
            <a:avLst>
              <a:gd name="adj" fmla="val 100000"/>
            </a:avLst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5" name="Gleichschenkliges Dreieck 124"/>
          <p:cNvSpPr/>
          <p:nvPr userDrawn="1"/>
        </p:nvSpPr>
        <p:spPr>
          <a:xfrm>
            <a:off x="11121389" y="5918660"/>
            <a:ext cx="158400" cy="158033"/>
          </a:xfrm>
          <a:prstGeom prst="triangle">
            <a:avLst>
              <a:gd name="adj" fmla="val 100000"/>
            </a:avLst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40" name="Rechteck 39"/>
          <p:cNvSpPr/>
          <p:nvPr userDrawn="1"/>
        </p:nvSpPr>
        <p:spPr>
          <a:xfrm>
            <a:off x="983657" y="4374253"/>
            <a:ext cx="83099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Änderung 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aseline="0" dirty="0">
                <a:solidFill>
                  <a:schemeClr val="tx1"/>
                </a:solidFill>
              </a:rPr>
              <a:t>Fußzeile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43" name="Gruppieren 42"/>
          <p:cNvGrpSpPr/>
          <p:nvPr userDrawn="1"/>
        </p:nvGrpSpPr>
        <p:grpSpPr>
          <a:xfrm>
            <a:off x="4511824" y="4362980"/>
            <a:ext cx="887298" cy="1720855"/>
            <a:chOff x="5487584" y="4372990"/>
            <a:chExt cx="887298" cy="1720855"/>
          </a:xfrm>
        </p:grpSpPr>
        <p:sp>
          <p:nvSpPr>
            <p:cNvPr id="127" name="Rechteck 126"/>
            <p:cNvSpPr/>
            <p:nvPr userDrawn="1"/>
          </p:nvSpPr>
          <p:spPr>
            <a:xfrm>
              <a:off x="5487584" y="4372990"/>
              <a:ext cx="887298" cy="1720855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0" rIns="18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000" baseline="0" dirty="0">
                  <a:solidFill>
                    <a:schemeClr val="tx1"/>
                  </a:solidFill>
                </a:rPr>
                <a:t>Fußzeile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dirty="0">
                  <a:solidFill>
                    <a:schemeClr val="tx1"/>
                  </a:solidFill>
                </a:rPr>
                <a:t>verschoben</a:t>
              </a:r>
              <a:r>
                <a:rPr lang="de-DE" sz="1000" baseline="0" dirty="0">
                  <a:solidFill>
                    <a:schemeClr val="tx1"/>
                  </a:solidFill>
                </a:rPr>
                <a:t> 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baseline="0" dirty="0">
                  <a:solidFill>
                    <a:schemeClr val="tx1"/>
                  </a:solidFill>
                </a:rPr>
                <a:t>gelöscht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baseline="0" dirty="0">
                  <a:solidFill>
                    <a:schemeClr val="tx1"/>
                  </a:solidFill>
                </a:rPr>
                <a:t>???</a:t>
              </a:r>
            </a:p>
            <a:p>
              <a:pPr algn="ctr"/>
              <a:r>
                <a:rPr lang="de-DE" sz="1000" baseline="0" dirty="0">
                  <a:solidFill>
                    <a:schemeClr val="tx1"/>
                  </a:solidFill>
                </a:rPr>
                <a:t>Folie zurück setzen</a:t>
              </a:r>
            </a:p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Inhalt bleibt unbeeinflusst!</a:t>
              </a:r>
            </a:p>
          </p:txBody>
        </p:sp>
        <p:cxnSp>
          <p:nvCxnSpPr>
            <p:cNvPr id="129" name="Gewinkelter Verbinder 128"/>
            <p:cNvCxnSpPr/>
            <p:nvPr userDrawn="1"/>
          </p:nvCxnSpPr>
          <p:spPr>
            <a:xfrm>
              <a:off x="5931233" y="5122283"/>
              <a:ext cx="0" cy="144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winkelter Verbinder 128"/>
            <p:cNvCxnSpPr/>
            <p:nvPr userDrawn="1"/>
          </p:nvCxnSpPr>
          <p:spPr>
            <a:xfrm>
              <a:off x="5931233" y="5526773"/>
              <a:ext cx="0" cy="144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814655" y="4362981"/>
            <a:ext cx="2697228" cy="1730865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399063" y="4362980"/>
            <a:ext cx="906863" cy="1730865"/>
          </a:xfrm>
          <a:prstGeom prst="rect">
            <a:avLst/>
          </a:prstGeom>
        </p:spPr>
      </p:pic>
      <p:sp>
        <p:nvSpPr>
          <p:cNvPr id="157" name="Rechteck 156"/>
          <p:cNvSpPr/>
          <p:nvPr userDrawn="1"/>
        </p:nvSpPr>
        <p:spPr>
          <a:xfrm>
            <a:off x="8264368" y="1410980"/>
            <a:ext cx="1530000" cy="28071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de-DE" sz="1400" b="0" dirty="0">
              <a:solidFill>
                <a:schemeClr val="tx1"/>
              </a:solidFill>
            </a:endParaRPr>
          </a:p>
        </p:txBody>
      </p:sp>
      <p:sp>
        <p:nvSpPr>
          <p:cNvPr id="161" name="Stern mit 5 Zacken 160"/>
          <p:cNvSpPr/>
          <p:nvPr userDrawn="1"/>
        </p:nvSpPr>
        <p:spPr>
          <a:xfrm>
            <a:off x="9788075" y="4978351"/>
            <a:ext cx="576000" cy="576064"/>
          </a:xfrm>
          <a:prstGeom prst="star5">
            <a:avLst/>
          </a:prstGeom>
          <a:solidFill>
            <a:srgbClr val="B0B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 userDrawn="1"/>
        </p:nvSpPr>
        <p:spPr>
          <a:xfrm>
            <a:off x="10651602" y="5118975"/>
            <a:ext cx="432000" cy="432000"/>
          </a:xfrm>
          <a:prstGeom prst="ellipse">
            <a:avLst/>
          </a:prstGeom>
          <a:solidFill>
            <a:srgbClr val="B0B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 userDrawn="1"/>
        </p:nvSpPr>
        <p:spPr>
          <a:xfrm>
            <a:off x="10197829" y="4861893"/>
            <a:ext cx="496495" cy="5105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 userDrawn="1"/>
        </p:nvSpPr>
        <p:spPr>
          <a:xfrm>
            <a:off x="9772376" y="5667842"/>
            <a:ext cx="1345636" cy="273572"/>
          </a:xfrm>
          <a:prstGeom prst="rect">
            <a:avLst/>
          </a:pr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0" rIns="1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baseline="0" dirty="0">
                <a:solidFill>
                  <a:schemeClr val="tx1"/>
                </a:solidFill>
              </a:rPr>
              <a:t>Füllfarbe definiert eine Form hinreichend!</a:t>
            </a:r>
          </a:p>
        </p:txBody>
      </p:sp>
      <p:grpSp>
        <p:nvGrpSpPr>
          <p:cNvPr id="185" name="Gruppieren 184"/>
          <p:cNvGrpSpPr/>
          <p:nvPr userDrawn="1"/>
        </p:nvGrpSpPr>
        <p:grpSpPr>
          <a:xfrm>
            <a:off x="6460110" y="1407527"/>
            <a:ext cx="1530001" cy="2810625"/>
            <a:chOff x="6460110" y="1407527"/>
            <a:chExt cx="1530001" cy="2810625"/>
          </a:xfrm>
        </p:grpSpPr>
        <p:sp>
          <p:nvSpPr>
            <p:cNvPr id="156" name="Rechteck 155"/>
            <p:cNvSpPr/>
            <p:nvPr userDrawn="1"/>
          </p:nvSpPr>
          <p:spPr>
            <a:xfrm>
              <a:off x="6460111" y="1410980"/>
              <a:ext cx="1530000" cy="28071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de-DE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64" name="Rechteck 163"/>
            <p:cNvSpPr/>
            <p:nvPr userDrawn="1"/>
          </p:nvSpPr>
          <p:spPr>
            <a:xfrm>
              <a:off x="6460110" y="1407527"/>
              <a:ext cx="1530000" cy="401518"/>
            </a:xfrm>
            <a:prstGeom prst="rect">
              <a:avLst/>
            </a:prstGeom>
            <a:solidFill>
              <a:srgbClr val="6A8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FAPS-Grün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106-138-34</a:t>
              </a:r>
            </a:p>
          </p:txBody>
        </p:sp>
        <p:sp>
          <p:nvSpPr>
            <p:cNvPr id="167" name="Rechteck 166"/>
            <p:cNvSpPr/>
            <p:nvPr userDrawn="1"/>
          </p:nvSpPr>
          <p:spPr>
            <a:xfrm>
              <a:off x="6460110" y="1889348"/>
              <a:ext cx="1530000" cy="401518"/>
            </a:xfrm>
            <a:prstGeom prst="rect">
              <a:avLst/>
            </a:prstGeom>
            <a:solidFill>
              <a:srgbClr val="3F5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Grün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63-95-68</a:t>
              </a:r>
            </a:p>
          </p:txBody>
        </p:sp>
        <p:sp>
          <p:nvSpPr>
            <p:cNvPr id="170" name="Rechteck 169"/>
            <p:cNvSpPr/>
            <p:nvPr userDrawn="1"/>
          </p:nvSpPr>
          <p:spPr>
            <a:xfrm>
              <a:off x="6460110" y="2371170"/>
              <a:ext cx="1530000" cy="401518"/>
            </a:xfrm>
            <a:prstGeom prst="rect">
              <a:avLst/>
            </a:prstGeom>
            <a:solidFill>
              <a:srgbClr val="0043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Türkis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0-67-89</a:t>
              </a:r>
            </a:p>
          </p:txBody>
        </p:sp>
        <p:sp>
          <p:nvSpPr>
            <p:cNvPr id="173" name="Rechteck 172"/>
            <p:cNvSpPr/>
            <p:nvPr userDrawn="1"/>
          </p:nvSpPr>
          <p:spPr>
            <a:xfrm>
              <a:off x="6460110" y="2852991"/>
              <a:ext cx="1530000" cy="401518"/>
            </a:xfrm>
            <a:prstGeom prst="rect">
              <a:avLst/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FAU-Blau</a:t>
              </a:r>
              <a:r>
                <a:rPr lang="de-DE" sz="1200" baseline="0" dirty="0">
                  <a:solidFill>
                    <a:schemeClr val="bg1"/>
                  </a:solidFill>
                </a:rPr>
                <a:t> </a:t>
              </a:r>
              <a:r>
                <a:rPr lang="de-DE" sz="1200" dirty="0">
                  <a:solidFill>
                    <a:schemeClr val="bg1"/>
                  </a:solidFill>
                </a:rPr>
                <a:t>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4-30-66</a:t>
              </a:r>
            </a:p>
          </p:txBody>
        </p:sp>
        <p:sp>
          <p:nvSpPr>
            <p:cNvPr id="176" name="Rechteck 175"/>
            <p:cNvSpPr/>
            <p:nvPr userDrawn="1"/>
          </p:nvSpPr>
          <p:spPr>
            <a:xfrm>
              <a:off x="6460110" y="3334813"/>
              <a:ext cx="1530000" cy="401518"/>
            </a:xfrm>
            <a:prstGeom prst="rect">
              <a:avLst/>
            </a:prstGeom>
            <a:solidFill>
              <a:srgbClr val="95A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1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149-162-171</a:t>
              </a:r>
            </a:p>
          </p:txBody>
        </p:sp>
        <p:sp>
          <p:nvSpPr>
            <p:cNvPr id="179" name="Rechteck 178"/>
            <p:cNvSpPr/>
            <p:nvPr userDrawn="1"/>
          </p:nvSpPr>
          <p:spPr>
            <a:xfrm>
              <a:off x="6460110" y="3816634"/>
              <a:ext cx="1530000" cy="401518"/>
            </a:xfrm>
            <a:prstGeom prst="rect">
              <a:avLst/>
            </a:prstGeom>
            <a:solidFill>
              <a:srgbClr val="FFC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tx1"/>
                  </a:solidFill>
                </a:rPr>
                <a:t>Sonderfa</a:t>
              </a:r>
              <a:r>
                <a:rPr lang="de-DE" sz="1200" dirty="0">
                  <a:solidFill>
                    <a:schemeClr val="tx1"/>
                  </a:solidFill>
                </a:rPr>
                <a:t>. Gelb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255-203-0</a:t>
              </a:r>
            </a:p>
          </p:txBody>
        </p:sp>
      </p:grpSp>
      <p:grpSp>
        <p:nvGrpSpPr>
          <p:cNvPr id="184" name="Gruppieren 183"/>
          <p:cNvGrpSpPr/>
          <p:nvPr userDrawn="1"/>
        </p:nvGrpSpPr>
        <p:grpSpPr>
          <a:xfrm>
            <a:off x="8067537" y="1407527"/>
            <a:ext cx="1530001" cy="2810625"/>
            <a:chOff x="8085059" y="1407527"/>
            <a:chExt cx="1530001" cy="2810625"/>
          </a:xfrm>
        </p:grpSpPr>
        <p:sp>
          <p:nvSpPr>
            <p:cNvPr id="165" name="Rechteck 164"/>
            <p:cNvSpPr/>
            <p:nvPr userDrawn="1"/>
          </p:nvSpPr>
          <p:spPr>
            <a:xfrm>
              <a:off x="8085060" y="1407527"/>
              <a:ext cx="1530000" cy="401518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FAPS-Grün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151-193-57</a:t>
              </a:r>
            </a:p>
          </p:txBody>
        </p:sp>
        <p:sp>
          <p:nvSpPr>
            <p:cNvPr id="168" name="Rechteck 167"/>
            <p:cNvSpPr/>
            <p:nvPr userDrawn="1"/>
          </p:nvSpPr>
          <p:spPr>
            <a:xfrm>
              <a:off x="8085059" y="1889348"/>
              <a:ext cx="1530000" cy="401518"/>
            </a:xfrm>
            <a:prstGeom prst="rect">
              <a:avLst/>
            </a:prstGeom>
            <a:solidFill>
              <a:srgbClr val="658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Hausfarbe</a:t>
              </a:r>
              <a:r>
                <a:rPr lang="de-DE" sz="1200" baseline="0" dirty="0">
                  <a:solidFill>
                    <a:schemeClr val="bg1"/>
                  </a:solidFill>
                </a:rPr>
                <a:t> </a:t>
              </a:r>
              <a:r>
                <a:rPr lang="de-DE" sz="1200" dirty="0">
                  <a:solidFill>
                    <a:schemeClr val="bg1"/>
                  </a:solidFill>
                </a:rPr>
                <a:t>Grün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101-141-103</a:t>
              </a:r>
            </a:p>
          </p:txBody>
        </p:sp>
        <p:sp>
          <p:nvSpPr>
            <p:cNvPr id="171" name="Rechteck 170"/>
            <p:cNvSpPr/>
            <p:nvPr userDrawn="1"/>
          </p:nvSpPr>
          <p:spPr>
            <a:xfrm>
              <a:off x="8085059" y="2371170"/>
              <a:ext cx="1530000" cy="401518"/>
            </a:xfrm>
            <a:prstGeom prst="rect">
              <a:avLst/>
            </a:prstGeom>
            <a:solidFill>
              <a:srgbClr val="3467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Hausfarbe Türkis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52-103-125</a:t>
              </a:r>
            </a:p>
          </p:txBody>
        </p:sp>
        <p:sp>
          <p:nvSpPr>
            <p:cNvPr id="174" name="Rechteck 173"/>
            <p:cNvSpPr/>
            <p:nvPr userDrawn="1"/>
          </p:nvSpPr>
          <p:spPr>
            <a:xfrm>
              <a:off x="8085059" y="2852991"/>
              <a:ext cx="1530000" cy="401518"/>
            </a:xfrm>
            <a:prstGeom prst="rect">
              <a:avLst/>
            </a:prstGeom>
            <a:solidFill>
              <a:srgbClr val="002F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FAU-Blau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b="0" dirty="0">
                  <a:solidFill>
                    <a:schemeClr val="bg1"/>
                  </a:solidFill>
                </a:rPr>
                <a:t>0-47-108</a:t>
              </a:r>
            </a:p>
          </p:txBody>
        </p:sp>
        <p:sp>
          <p:nvSpPr>
            <p:cNvPr id="177" name="Rechteck 176"/>
            <p:cNvSpPr/>
            <p:nvPr userDrawn="1"/>
          </p:nvSpPr>
          <p:spPr>
            <a:xfrm>
              <a:off x="8085059" y="3334813"/>
              <a:ext cx="1530000" cy="401518"/>
            </a:xfrm>
            <a:prstGeom prst="rect">
              <a:avLst/>
            </a:prstGeom>
            <a:solidFill>
              <a:srgbClr val="B0BC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2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176-188-196</a:t>
              </a:r>
            </a:p>
          </p:txBody>
        </p:sp>
        <p:sp>
          <p:nvSpPr>
            <p:cNvPr id="180" name="Rechteck 179"/>
            <p:cNvSpPr/>
            <p:nvPr userDrawn="1"/>
          </p:nvSpPr>
          <p:spPr>
            <a:xfrm>
              <a:off x="8085060" y="3816634"/>
              <a:ext cx="1530000" cy="401518"/>
            </a:xfrm>
            <a:prstGeom prst="rect">
              <a:avLst/>
            </a:prstGeom>
            <a:solidFill>
              <a:srgbClr val="F58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bg1"/>
                  </a:solidFill>
                </a:rPr>
                <a:t>Sonderfa</a:t>
              </a:r>
              <a:r>
                <a:rPr lang="de-DE" sz="1200" dirty="0">
                  <a:solidFill>
                    <a:schemeClr val="bg1"/>
                  </a:solidFill>
                </a:rPr>
                <a:t>. Orange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245-130-31</a:t>
              </a:r>
            </a:p>
          </p:txBody>
        </p:sp>
      </p:grpSp>
      <p:grpSp>
        <p:nvGrpSpPr>
          <p:cNvPr id="183" name="Gruppieren 182"/>
          <p:cNvGrpSpPr/>
          <p:nvPr userDrawn="1"/>
        </p:nvGrpSpPr>
        <p:grpSpPr>
          <a:xfrm>
            <a:off x="9674964" y="1407527"/>
            <a:ext cx="1530000" cy="2810625"/>
            <a:chOff x="9674964" y="1407527"/>
            <a:chExt cx="1530000" cy="2810625"/>
          </a:xfrm>
        </p:grpSpPr>
        <p:sp>
          <p:nvSpPr>
            <p:cNvPr id="159" name="Rechteck 158"/>
            <p:cNvSpPr/>
            <p:nvPr userDrawn="1"/>
          </p:nvSpPr>
          <p:spPr>
            <a:xfrm>
              <a:off x="9674964" y="1410980"/>
              <a:ext cx="1530000" cy="28071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de-DE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66" name="Rechteck 165"/>
            <p:cNvSpPr/>
            <p:nvPr userDrawn="1"/>
          </p:nvSpPr>
          <p:spPr>
            <a:xfrm>
              <a:off x="9674964" y="1407527"/>
              <a:ext cx="1530000" cy="401518"/>
            </a:xfrm>
            <a:prstGeom prst="rect">
              <a:avLst/>
            </a:prstGeom>
            <a:solidFill>
              <a:srgbClr val="C5D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FAPS-Grün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197-222-137</a:t>
              </a:r>
            </a:p>
          </p:txBody>
        </p:sp>
        <p:sp>
          <p:nvSpPr>
            <p:cNvPr id="169" name="Rechteck 168"/>
            <p:cNvSpPr/>
            <p:nvPr userDrawn="1"/>
          </p:nvSpPr>
          <p:spPr>
            <a:xfrm>
              <a:off x="9674964" y="1889348"/>
              <a:ext cx="1530000" cy="401518"/>
            </a:xfrm>
            <a:prstGeom prst="rect">
              <a:avLst/>
            </a:prstGeom>
            <a:solidFill>
              <a:srgbClr val="69C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Grün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97-192-134</a:t>
              </a:r>
            </a:p>
          </p:txBody>
        </p:sp>
        <p:sp>
          <p:nvSpPr>
            <p:cNvPr id="172" name="Rechteck 171"/>
            <p:cNvSpPr/>
            <p:nvPr userDrawn="1"/>
          </p:nvSpPr>
          <p:spPr>
            <a:xfrm>
              <a:off x="9674964" y="2371170"/>
              <a:ext cx="1530000" cy="401518"/>
            </a:xfrm>
            <a:prstGeom prst="rect">
              <a:avLst/>
            </a:prstGeom>
            <a:solidFill>
              <a:srgbClr val="77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TF Metallic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119-159-181</a:t>
              </a:r>
            </a:p>
          </p:txBody>
        </p:sp>
        <p:sp>
          <p:nvSpPr>
            <p:cNvPr id="175" name="Rechteck 174"/>
            <p:cNvSpPr/>
            <p:nvPr userDrawn="1"/>
          </p:nvSpPr>
          <p:spPr>
            <a:xfrm>
              <a:off x="9674964" y="2852991"/>
              <a:ext cx="1530000" cy="401518"/>
            </a:xfrm>
            <a:prstGeom prst="rect">
              <a:avLst/>
            </a:prstGeom>
            <a:solidFill>
              <a:srgbClr val="6C8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FAU-Blau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108-140-199</a:t>
              </a:r>
            </a:p>
          </p:txBody>
        </p:sp>
        <p:sp>
          <p:nvSpPr>
            <p:cNvPr id="178" name="Rechteck 177"/>
            <p:cNvSpPr/>
            <p:nvPr userDrawn="1"/>
          </p:nvSpPr>
          <p:spPr>
            <a:xfrm>
              <a:off x="9674964" y="3334813"/>
              <a:ext cx="1530000" cy="401518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3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209-217-222</a:t>
              </a:r>
            </a:p>
          </p:txBody>
        </p:sp>
        <p:sp>
          <p:nvSpPr>
            <p:cNvPr id="181" name="Rechteck 180"/>
            <p:cNvSpPr/>
            <p:nvPr userDrawn="1"/>
          </p:nvSpPr>
          <p:spPr>
            <a:xfrm>
              <a:off x="9674964" y="3816634"/>
              <a:ext cx="1530000" cy="401518"/>
            </a:xfrm>
            <a:prstGeom prst="rect">
              <a:avLst/>
            </a:prstGeom>
            <a:solidFill>
              <a:srgbClr val="DC1E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bg1"/>
                  </a:solidFill>
                </a:rPr>
                <a:t>Sonderfa</a:t>
              </a:r>
              <a:r>
                <a:rPr lang="de-DE" sz="1200" dirty="0">
                  <a:solidFill>
                    <a:schemeClr val="bg1"/>
                  </a:solidFill>
                </a:rPr>
                <a:t>. </a:t>
              </a:r>
              <a:r>
                <a:rPr lang="de-DE" sz="1200" dirty="0" err="1">
                  <a:solidFill>
                    <a:schemeClr val="bg1"/>
                  </a:solidFill>
                </a:rPr>
                <a:t>Echtrot</a:t>
              </a:r>
              <a:endParaRPr lang="de-DE" sz="1200" dirty="0">
                <a:solidFill>
                  <a:schemeClr val="bg1"/>
                </a:solidFill>
              </a:endParaRP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220-30-38</a:t>
              </a:r>
            </a:p>
          </p:txBody>
        </p:sp>
      </p:grpSp>
      <p:grpSp>
        <p:nvGrpSpPr>
          <p:cNvPr id="7" name="Gruppieren 6"/>
          <p:cNvGrpSpPr/>
          <p:nvPr userDrawn="1"/>
        </p:nvGrpSpPr>
        <p:grpSpPr>
          <a:xfrm>
            <a:off x="7500004" y="4646558"/>
            <a:ext cx="2000544" cy="1294855"/>
            <a:chOff x="7500004" y="4646559"/>
            <a:chExt cx="1875600" cy="1206000"/>
          </a:xfrm>
        </p:grpSpPr>
        <p:pic>
          <p:nvPicPr>
            <p:cNvPr id="5" name="Grafik 4"/>
            <p:cNvPicPr>
              <a:picLocks noChangeAspect="1"/>
            </p:cNvPicPr>
            <p:nvPr userDrawn="1"/>
          </p:nvPicPr>
          <p:blipFill rotWithShape="1">
            <a:blip r:embed="rId15"/>
            <a:srcRect t="2" r="3019" b="33055"/>
            <a:stretch/>
          </p:blipFill>
          <p:spPr>
            <a:xfrm>
              <a:off x="7500004" y="4646559"/>
              <a:ext cx="1278000" cy="1206000"/>
            </a:xfrm>
            <a:prstGeom prst="rect">
              <a:avLst/>
            </a:prstGeom>
          </p:spPr>
        </p:pic>
        <p:sp>
          <p:nvSpPr>
            <p:cNvPr id="6" name="Rechteck 5"/>
            <p:cNvSpPr/>
            <p:nvPr userDrawn="1"/>
          </p:nvSpPr>
          <p:spPr>
            <a:xfrm>
              <a:off x="8778004" y="4655974"/>
              <a:ext cx="595908" cy="1196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de-DE" dirty="0" err="1">
                <a:solidFill>
                  <a:schemeClr val="tx1"/>
                </a:solidFill>
              </a:endParaRPr>
            </a:p>
          </p:txBody>
        </p:sp>
        <p:pic>
          <p:nvPicPr>
            <p:cNvPr id="128" name="Grafik 127"/>
            <p:cNvPicPr>
              <a:picLocks noChangeAspect="1"/>
            </p:cNvPicPr>
            <p:nvPr userDrawn="1"/>
          </p:nvPicPr>
          <p:blipFill rotWithShape="1">
            <a:blip r:embed="rId15"/>
            <a:srcRect l="1374" t="66984" r="53279" b="7041"/>
            <a:stretch/>
          </p:blipFill>
          <p:spPr>
            <a:xfrm>
              <a:off x="8778004" y="4787275"/>
              <a:ext cx="597600" cy="468000"/>
            </a:xfrm>
            <a:prstGeom prst="rect">
              <a:avLst/>
            </a:prstGeom>
          </p:spPr>
        </p:pic>
        <p:pic>
          <p:nvPicPr>
            <p:cNvPr id="133" name="Grafik 132"/>
            <p:cNvPicPr>
              <a:picLocks noChangeAspect="1"/>
            </p:cNvPicPr>
            <p:nvPr userDrawn="1"/>
          </p:nvPicPr>
          <p:blipFill rotWithShape="1">
            <a:blip r:embed="rId15"/>
            <a:srcRect l="45902" t="66984" r="7659" b="7041"/>
            <a:stretch/>
          </p:blipFill>
          <p:spPr>
            <a:xfrm>
              <a:off x="8761912" y="5320597"/>
              <a:ext cx="612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9394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2478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pos="3840">
          <p15:clr>
            <a:srgbClr val="A4A3A4"/>
          </p15:clr>
        </p15:guide>
        <p15:guide id="6" pos="3749">
          <p15:clr>
            <a:srgbClr val="A4A3A4"/>
          </p15:clr>
        </p15:guide>
        <p15:guide id="8" orient="horz" pos="799">
          <p15:clr>
            <a:srgbClr val="A4A3A4"/>
          </p15:clr>
        </p15:guide>
        <p15:guide id="9" pos="2797">
          <p15:clr>
            <a:srgbClr val="FBAE40"/>
          </p15:clr>
        </p15:guide>
        <p15:guide id="10" pos="3931">
          <p15:clr>
            <a:srgbClr val="A4A3A4"/>
          </p15:clr>
        </p15:guide>
        <p15:guide id="11" pos="2615">
          <p15:clr>
            <a:srgbClr val="FBAE40"/>
          </p15:clr>
        </p15:guide>
        <p15:guide id="12" pos="2230">
          <p15:clr>
            <a:srgbClr val="5ACBF0"/>
          </p15:clr>
        </p15:guide>
        <p15:guide id="13" pos="2048">
          <p15:clr>
            <a:srgbClr val="5ACBF0"/>
          </p15:clr>
        </p15:guide>
        <p15:guide id="14" pos="4883">
          <p15:clr>
            <a:srgbClr val="FBAE40"/>
          </p15:clr>
        </p15:guide>
        <p15:guide id="15" pos="5065">
          <p15:clr>
            <a:srgbClr val="FBAE40"/>
          </p15:clr>
        </p15:guide>
        <p15:guide id="16" pos="5450" userDrawn="1">
          <p15:clr>
            <a:srgbClr val="5ACBF0"/>
          </p15:clr>
        </p15:guide>
        <p15:guide id="17" pos="563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459969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Institute for Factory Automation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and Production Systems</a:t>
            </a:r>
            <a:endParaRPr kumimoji="0" lang="de-DE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Friedrich-Alexander University Erlangen-Nuremberg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6D99F1-B28E-47D9-8E8E-E14C6DF5F8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213" y="4292600"/>
            <a:ext cx="6407999" cy="780983"/>
          </a:xfrm>
        </p:spPr>
        <p:txBody>
          <a:bodyPr anchor="t" anchorCtr="0">
            <a:noAutofit/>
          </a:bodyPr>
          <a:lstStyle>
            <a:lvl1pPr algn="l">
              <a:lnSpc>
                <a:spcPct val="110000"/>
              </a:lnSpc>
              <a:defRPr sz="2400"/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3" name="Untertitel 1">
            <a:extLst>
              <a:ext uri="{FF2B5EF4-FFF2-40B4-BE49-F238E27FC236}">
                <a16:creationId xmlns:a16="http://schemas.microsoft.com/office/drawing/2014/main" id="{FAC6BD1B-9849-451E-8BB2-53904153AB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43475" y="5408613"/>
            <a:ext cx="6408738" cy="830997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 of Presentation: Reason, Client, Co-operation partner, Lecture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3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77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5" pos="3114">
          <p15:clr>
            <a:srgbClr val="A4A3A4"/>
          </p15:clr>
        </p15:guide>
        <p15:guide id="26" orient="horz" pos="2704">
          <p15:clr>
            <a:srgbClr val="A4A3A4"/>
          </p15:clr>
        </p15:guide>
        <p15:guide id="27" orient="horz" pos="3407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459969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Jörg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Institute for Factory Automation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Production Systems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Friedrich-Alexander University Erlangen-Nuremberg</a:t>
            </a:r>
          </a:p>
        </p:txBody>
      </p:sp>
      <p:sp>
        <p:nvSpPr>
          <p:cNvPr id="7" name="Thank you">
            <a:extLst>
              <a:ext uri="{FF2B5EF4-FFF2-40B4-BE49-F238E27FC236}">
                <a16:creationId xmlns:a16="http://schemas.microsoft.com/office/drawing/2014/main" id="{B8AEBB16-568B-416C-A52D-B9D0B7AD8666}"/>
              </a:ext>
            </a:extLst>
          </p:cNvPr>
          <p:cNvSpPr txBox="1"/>
          <p:nvPr/>
        </p:nvSpPr>
        <p:spPr>
          <a:xfrm>
            <a:off x="6791155" y="4811018"/>
            <a:ext cx="4561057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6000" b="1" cap="all" baseline="0" noProof="0"/>
              <a:t>Thank you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 noProof="0"/>
              <a:t>Bild durch Klicken auf Symbol hinzufügen</a:t>
            </a:r>
            <a:endParaRPr lang="en-US" noProof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9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C4769811-758A-495E-BA2C-E3C59420FC0E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55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08977AA-1B13-454F-A7A7-5E54284DA029}"/>
              </a:ext>
            </a:extLst>
          </p:cNvPr>
          <p:cNvGrpSpPr>
            <a:grpSpLocks noChangeAspect="1"/>
          </p:cNvGrpSpPr>
          <p:nvPr/>
        </p:nvGrpSpPr>
        <p:grpSpPr>
          <a:xfrm>
            <a:off x="11352212" y="0"/>
            <a:ext cx="839788" cy="838800"/>
            <a:chOff x="11352212" y="0"/>
            <a:chExt cx="839788" cy="838800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29F8B8-7248-401D-BA2D-BC06A0D2199C}"/>
                </a:ext>
              </a:extLst>
            </p:cNvPr>
            <p:cNvSpPr/>
            <p:nvPr/>
          </p:nvSpPr>
          <p:spPr>
            <a:xfrm>
              <a:off x="11352212" y="0"/>
              <a:ext cx="839788" cy="838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2" name="FAPS Logo">
              <a:extLst>
                <a:ext uri="{FF2B5EF4-FFF2-40B4-BE49-F238E27FC236}">
                  <a16:creationId xmlns:a16="http://schemas.microsoft.com/office/drawing/2014/main" id="{BC303D02-1D43-4413-AFFC-C24D13E8E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5" t="3920" r="3774" b="3985"/>
            <a:stretch/>
          </p:blipFill>
          <p:spPr>
            <a:xfrm>
              <a:off x="11361890" y="1094"/>
              <a:ext cx="830110" cy="836613"/>
            </a:xfrm>
            <a:prstGeom prst="rect">
              <a:avLst/>
            </a:prstGeom>
          </p:spPr>
        </p:pic>
      </p:grpSp>
      <p:sp>
        <p:nvSpPr>
          <p:cNvPr id="13" name="Title bar">
            <a:extLst>
              <a:ext uri="{FF2B5EF4-FFF2-40B4-BE49-F238E27FC236}">
                <a16:creationId xmlns:a16="http://schemas.microsoft.com/office/drawing/2014/main" id="{992D165D-EB18-4621-B40E-4B97D4C772F6}"/>
              </a:ext>
            </a:extLst>
          </p:cNvPr>
          <p:cNvSpPr>
            <a:spLocks/>
          </p:cNvSpPr>
          <p:nvPr/>
        </p:nvSpPr>
        <p:spPr bwMode="auto">
          <a:xfrm>
            <a:off x="-1" y="388836"/>
            <a:ext cx="630000" cy="1656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564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FA8F9A1-B8D7-485B-8A4C-BBEFE227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33375"/>
            <a:ext cx="10512425" cy="504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8BBCBA7C-65E1-4216-ADAA-617BD3A66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268413"/>
            <a:ext cx="10512426" cy="5040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68486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63" r:id="rId3"/>
    <p:sldLayoutId id="2147484065" r:id="rId4"/>
    <p:sldLayoutId id="2147484071" r:id="rId5"/>
    <p:sldLayoutId id="2147484072" r:id="rId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800"/>
        </a:spcBef>
        <a:buClr>
          <a:schemeClr val="bg2"/>
        </a:buClr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800"/>
        </a:spcBef>
        <a:buClr>
          <a:schemeClr val="bg2"/>
        </a:buClr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0" pos="529">
          <p15:clr>
            <a:srgbClr val="A4A3A4"/>
          </p15:clr>
        </p15:guide>
        <p15:guide id="61" orient="horz" pos="3974">
          <p15:clr>
            <a:srgbClr val="A4A3A4"/>
          </p15:clr>
        </p15:guide>
        <p15:guide id="62" orient="horz" pos="210">
          <p15:clr>
            <a:srgbClr val="A4A3A4"/>
          </p15:clr>
        </p15:guide>
        <p15:guide id="63" pos="715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828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851FB-3982-882E-7DC2-B1EFA712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1BDCF-3FD1-CCC3-F0B9-E66E078D0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D2CEA7-48D3-F580-613B-7AC31EC2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slot liners are inserted in small scale manufacture such as in aviation or naval industries: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BF299-4C6E-1953-38C1-3F4F8ACDC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B45F50-8452-7AF1-7782-E2CD374D7ACA}"/>
              </a:ext>
            </a:extLst>
          </p:cNvPr>
          <p:cNvGrpSpPr/>
          <p:nvPr/>
        </p:nvGrpSpPr>
        <p:grpSpPr>
          <a:xfrm>
            <a:off x="2357372" y="845416"/>
            <a:ext cx="7477256" cy="5199890"/>
            <a:chOff x="2357371" y="764704"/>
            <a:chExt cx="7477256" cy="5199890"/>
          </a:xfrm>
        </p:grpSpPr>
        <p:pic>
          <p:nvPicPr>
            <p:cNvPr id="44" name="Picture 43" descr="Hands wearing blue gloves holding a piece of metal&#10;&#10;AI-generated content may be incorrect.">
              <a:extLst>
                <a:ext uri="{FF2B5EF4-FFF2-40B4-BE49-F238E27FC236}">
                  <a16:creationId xmlns:a16="http://schemas.microsoft.com/office/drawing/2014/main" id="{46769A24-F80E-CF10-1871-392EE8599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8006" y="2244075"/>
              <a:ext cx="2215986" cy="2497432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94BF13A-507E-AB01-4A8E-0165FEDC709F}"/>
                </a:ext>
              </a:extLst>
            </p:cNvPr>
            <p:cNvGrpSpPr/>
            <p:nvPr/>
          </p:nvGrpSpPr>
          <p:grpSpPr>
            <a:xfrm>
              <a:off x="2357371" y="764704"/>
              <a:ext cx="7477256" cy="5199890"/>
              <a:chOff x="2357372" y="771699"/>
              <a:chExt cx="7477256" cy="519989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6403B1B-9000-D815-6B8A-850D16D9B868}"/>
                  </a:ext>
                </a:extLst>
              </p:cNvPr>
              <p:cNvGrpSpPr/>
              <p:nvPr/>
            </p:nvGrpSpPr>
            <p:grpSpPr>
              <a:xfrm>
                <a:off x="3445498" y="771699"/>
                <a:ext cx="6389130" cy="5199890"/>
                <a:chOff x="3445498" y="771699"/>
                <a:chExt cx="6389130" cy="5199890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013E14CA-A149-1D19-45F3-C31CA73620F1}"/>
                    </a:ext>
                  </a:extLst>
                </p:cNvPr>
                <p:cNvGrpSpPr/>
                <p:nvPr/>
              </p:nvGrpSpPr>
              <p:grpSpPr>
                <a:xfrm>
                  <a:off x="3767260" y="771699"/>
                  <a:ext cx="6067368" cy="5199890"/>
                  <a:chOff x="3767260" y="771699"/>
                  <a:chExt cx="6067368" cy="519989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F59B17BA-33E0-E81D-213E-99EB4C113C7E}"/>
                      </a:ext>
                    </a:extLst>
                  </p:cNvPr>
                  <p:cNvGrpSpPr/>
                  <p:nvPr/>
                </p:nvGrpSpPr>
                <p:grpSpPr>
                  <a:xfrm>
                    <a:off x="3767260" y="771699"/>
                    <a:ext cx="6067368" cy="5149874"/>
                    <a:chOff x="3767260" y="771699"/>
                    <a:chExt cx="6067368" cy="5149874"/>
                  </a:xfrm>
                </p:grpSpPr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09128208-5E7B-76E2-C911-24B9AC7E9A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67260" y="771699"/>
                      <a:ext cx="4993035" cy="5149874"/>
                      <a:chOff x="3767260" y="771699"/>
                      <a:chExt cx="4993035" cy="5149874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66F192D0-6C2D-01F6-9E76-335323943A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67260" y="1301321"/>
                        <a:ext cx="4993035" cy="4620252"/>
                        <a:chOff x="3785873" y="1301321"/>
                        <a:chExt cx="4620252" cy="4620252"/>
                      </a:xfrm>
                    </p:grpSpPr>
                    <p:sp>
                      <p:nvSpPr>
                        <p:cNvPr id="34" name="Freeform: Shape 33">
                          <a:extLst>
                            <a:ext uri="{FF2B5EF4-FFF2-40B4-BE49-F238E27FC236}">
                              <a16:creationId xmlns:a16="http://schemas.microsoft.com/office/drawing/2014/main" id="{EC83C5B7-A906-A104-505A-0B8F524EAC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3212328" y="183458"/>
                              </a:moveTo>
                              <a:arcTo wR="2310126" hR="2310126" stAng="17579295" swAng="1959991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36" name="Freeform: Shape 35">
                          <a:extLst>
                            <a:ext uri="{FF2B5EF4-FFF2-40B4-BE49-F238E27FC236}">
                              <a16:creationId xmlns:a16="http://schemas.microsoft.com/office/drawing/2014/main" id="{5815A3ED-2261-6287-F655-17A2758CE6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4617101" y="2189512"/>
                              </a:moveTo>
                              <a:arcTo wR="2310126" hR="2310126" stAng="21420430" swAng="2195114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 dirty="0"/>
                        </a:p>
                      </p:txBody>
                    </p:sp>
                    <p:sp>
                      <p:nvSpPr>
                        <p:cNvPr id="38" name="Freeform: Shape 37">
                          <a:extLst>
                            <a:ext uri="{FF2B5EF4-FFF2-40B4-BE49-F238E27FC236}">
                              <a16:creationId xmlns:a16="http://schemas.microsoft.com/office/drawing/2014/main" id="{F8DF81F9-FC0F-55EC-F7FD-5A76518C81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2768824" y="4574254"/>
                              </a:moveTo>
                              <a:arcTo wR="2310126" hR="2310126" stAng="4712834" swAng="1374332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0" name="Freeform: Shape 39">
                          <a:extLst>
                            <a:ext uri="{FF2B5EF4-FFF2-40B4-BE49-F238E27FC236}">
                              <a16:creationId xmlns:a16="http://schemas.microsoft.com/office/drawing/2014/main" id="{FECB2CCE-4018-99FE-5B34-C94FB73E22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385803" y="3588275"/>
                              </a:moveTo>
                              <a:arcTo wR="2310126" hR="2310126" stAng="8784456" swAng="2195114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2" name="Freeform: Shape 41">
                          <a:extLst>
                            <a:ext uri="{FF2B5EF4-FFF2-40B4-BE49-F238E27FC236}">
                              <a16:creationId xmlns:a16="http://schemas.microsoft.com/office/drawing/2014/main" id="{197C93A2-CB3A-7AE1-FDB9-64B1170AF4F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402763" y="1006803"/>
                              </a:moveTo>
                              <a:arcTo wR="2310126" hR="2310126" stAng="12860714" swAng="1959991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</p:grpSp>
                  <p:sp>
                    <p:nvSpPr>
                      <p:cNvPr id="45" name="Freeform: Shape 44">
                        <a:extLst>
                          <a:ext uri="{FF2B5EF4-FFF2-40B4-BE49-F238E27FC236}">
                            <a16:creationId xmlns:a16="http://schemas.microsoft.com/office/drawing/2014/main" id="{B69DAAA0-208E-622E-38EF-C7C251AAF6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9667" y="771699"/>
                        <a:ext cx="2312663" cy="1055871"/>
                      </a:xfrm>
                      <a:custGeom>
                        <a:avLst/>
                        <a:gdLst>
                          <a:gd name="connsiteX0" fmla="*/ 0 w 1624417"/>
                          <a:gd name="connsiteY0" fmla="*/ 175982 h 1055871"/>
                          <a:gd name="connsiteX1" fmla="*/ 175982 w 1624417"/>
                          <a:gd name="connsiteY1" fmla="*/ 0 h 1055871"/>
                          <a:gd name="connsiteX2" fmla="*/ 1448435 w 1624417"/>
                          <a:gd name="connsiteY2" fmla="*/ 0 h 1055871"/>
                          <a:gd name="connsiteX3" fmla="*/ 1624417 w 1624417"/>
                          <a:gd name="connsiteY3" fmla="*/ 175982 h 1055871"/>
                          <a:gd name="connsiteX4" fmla="*/ 1624417 w 1624417"/>
                          <a:gd name="connsiteY4" fmla="*/ 879889 h 1055871"/>
                          <a:gd name="connsiteX5" fmla="*/ 1448435 w 1624417"/>
                          <a:gd name="connsiteY5" fmla="*/ 1055871 h 1055871"/>
                          <a:gd name="connsiteX6" fmla="*/ 175982 w 1624417"/>
                          <a:gd name="connsiteY6" fmla="*/ 1055871 h 1055871"/>
                          <a:gd name="connsiteX7" fmla="*/ 0 w 1624417"/>
                          <a:gd name="connsiteY7" fmla="*/ 879889 h 1055871"/>
                          <a:gd name="connsiteX8" fmla="*/ 0 w 1624417"/>
                          <a:gd name="connsiteY8" fmla="*/ 175982 h 10558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24417" h="1055871">
                            <a:moveTo>
                              <a:pt x="0" y="175982"/>
                            </a:moveTo>
                            <a:cubicBezTo>
                              <a:pt x="0" y="78790"/>
                              <a:pt x="78790" y="0"/>
                              <a:pt x="175982" y="0"/>
                            </a:cubicBezTo>
                            <a:lnTo>
                              <a:pt x="1448435" y="0"/>
                            </a:lnTo>
                            <a:cubicBezTo>
                              <a:pt x="1545627" y="0"/>
                              <a:pt x="1624417" y="78790"/>
                              <a:pt x="1624417" y="175982"/>
                            </a:cubicBezTo>
                            <a:lnTo>
                              <a:pt x="1624417" y="879889"/>
                            </a:lnTo>
                            <a:cubicBezTo>
                              <a:pt x="1624417" y="977081"/>
                              <a:pt x="1545627" y="1055871"/>
                              <a:pt x="1448435" y="1055871"/>
                            </a:cubicBezTo>
                            <a:lnTo>
                              <a:pt x="175982" y="1055871"/>
                            </a:lnTo>
                            <a:cubicBezTo>
                              <a:pt x="78790" y="1055871"/>
                              <a:pt x="0" y="977081"/>
                              <a:pt x="0" y="879889"/>
                            </a:cubicBezTo>
                            <a:lnTo>
                              <a:pt x="0" y="175982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203943" tIns="203943" rIns="203943" bIns="203943" numCol="1" spcCol="1270" anchor="ctr" anchorCtr="0">
                        <a:noAutofit/>
                      </a:bodyPr>
                      <a:lstStyle/>
                      <a:p>
                        <a:pPr marL="0" lvl="0" indent="0" algn="ctr" defTabSz="17780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US" sz="1800" b="1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a:t>High variance low volume production.</a:t>
                        </a:r>
                        <a:endParaRPr lang="en-IN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6" name="Freeform: Shape 45">
                      <a:extLst>
                        <a:ext uri="{FF2B5EF4-FFF2-40B4-BE49-F238E27FC236}">
                          <a16:creationId xmlns:a16="http://schemas.microsoft.com/office/drawing/2014/main" id="{BD4EC14F-C575-08B5-C5E3-49A8741DA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965" y="2304419"/>
                      <a:ext cx="2312663" cy="1156989"/>
                    </a:xfrm>
                    <a:custGeom>
                      <a:avLst/>
                      <a:gdLst>
                        <a:gd name="connsiteX0" fmla="*/ 0 w 1624417"/>
                        <a:gd name="connsiteY0" fmla="*/ 175982 h 1055871"/>
                        <a:gd name="connsiteX1" fmla="*/ 175982 w 1624417"/>
                        <a:gd name="connsiteY1" fmla="*/ 0 h 1055871"/>
                        <a:gd name="connsiteX2" fmla="*/ 1448435 w 1624417"/>
                        <a:gd name="connsiteY2" fmla="*/ 0 h 1055871"/>
                        <a:gd name="connsiteX3" fmla="*/ 1624417 w 1624417"/>
                        <a:gd name="connsiteY3" fmla="*/ 175982 h 1055871"/>
                        <a:gd name="connsiteX4" fmla="*/ 1624417 w 1624417"/>
                        <a:gd name="connsiteY4" fmla="*/ 879889 h 1055871"/>
                        <a:gd name="connsiteX5" fmla="*/ 1448435 w 1624417"/>
                        <a:gd name="connsiteY5" fmla="*/ 1055871 h 1055871"/>
                        <a:gd name="connsiteX6" fmla="*/ 175982 w 1624417"/>
                        <a:gd name="connsiteY6" fmla="*/ 1055871 h 1055871"/>
                        <a:gd name="connsiteX7" fmla="*/ 0 w 1624417"/>
                        <a:gd name="connsiteY7" fmla="*/ 879889 h 1055871"/>
                        <a:gd name="connsiteX8" fmla="*/ 0 w 1624417"/>
                        <a:gd name="connsiteY8" fmla="*/ 175982 h 1055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24417" h="1055871">
                          <a:moveTo>
                            <a:pt x="0" y="175982"/>
                          </a:moveTo>
                          <a:cubicBezTo>
                            <a:pt x="0" y="78790"/>
                            <a:pt x="78790" y="0"/>
                            <a:pt x="175982" y="0"/>
                          </a:cubicBezTo>
                          <a:lnTo>
                            <a:pt x="1448435" y="0"/>
                          </a:lnTo>
                          <a:cubicBezTo>
                            <a:pt x="1545627" y="0"/>
                            <a:pt x="1624417" y="78790"/>
                            <a:pt x="1624417" y="175982"/>
                          </a:cubicBezTo>
                          <a:lnTo>
                            <a:pt x="1624417" y="879889"/>
                          </a:lnTo>
                          <a:cubicBezTo>
                            <a:pt x="1624417" y="977081"/>
                            <a:pt x="1545627" y="1055871"/>
                            <a:pt x="1448435" y="1055871"/>
                          </a:cubicBezTo>
                          <a:lnTo>
                            <a:pt x="175982" y="1055871"/>
                          </a:lnTo>
                          <a:cubicBezTo>
                            <a:pt x="78790" y="1055871"/>
                            <a:pt x="0" y="977081"/>
                            <a:pt x="0" y="879889"/>
                          </a:cubicBezTo>
                          <a:lnTo>
                            <a:pt x="0" y="175982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203943" tIns="203943" rIns="203943" bIns="203943" numCol="1" spcCol="1270" anchor="ctr" anchorCtr="0">
                      <a:noAutofit/>
                    </a:bodyPr>
                    <a:lstStyle/>
                    <a:p>
                      <a:pPr marL="0" lvl="0" indent="0" algn="ctr" defTabSz="1778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Insertion is done manually.</a:t>
                      </a:r>
                      <a:endParaRPr lang="en-IN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0E41E7ED-1759-6055-EE1D-33244D72A10E}"/>
                      </a:ext>
                    </a:extLst>
                  </p:cNvPr>
                  <p:cNvSpPr/>
                  <p:nvPr/>
                </p:nvSpPr>
                <p:spPr>
                  <a:xfrm>
                    <a:off x="6433840" y="4915718"/>
                    <a:ext cx="2312663" cy="1055871"/>
                  </a:xfrm>
                  <a:custGeom>
                    <a:avLst/>
                    <a:gdLst>
                      <a:gd name="connsiteX0" fmla="*/ 0 w 1624417"/>
                      <a:gd name="connsiteY0" fmla="*/ 175982 h 1055871"/>
                      <a:gd name="connsiteX1" fmla="*/ 175982 w 1624417"/>
                      <a:gd name="connsiteY1" fmla="*/ 0 h 1055871"/>
                      <a:gd name="connsiteX2" fmla="*/ 1448435 w 1624417"/>
                      <a:gd name="connsiteY2" fmla="*/ 0 h 1055871"/>
                      <a:gd name="connsiteX3" fmla="*/ 1624417 w 1624417"/>
                      <a:gd name="connsiteY3" fmla="*/ 175982 h 1055871"/>
                      <a:gd name="connsiteX4" fmla="*/ 1624417 w 1624417"/>
                      <a:gd name="connsiteY4" fmla="*/ 879889 h 1055871"/>
                      <a:gd name="connsiteX5" fmla="*/ 1448435 w 1624417"/>
                      <a:gd name="connsiteY5" fmla="*/ 1055871 h 1055871"/>
                      <a:gd name="connsiteX6" fmla="*/ 175982 w 1624417"/>
                      <a:gd name="connsiteY6" fmla="*/ 1055871 h 1055871"/>
                      <a:gd name="connsiteX7" fmla="*/ 0 w 1624417"/>
                      <a:gd name="connsiteY7" fmla="*/ 879889 h 1055871"/>
                      <a:gd name="connsiteX8" fmla="*/ 0 w 1624417"/>
                      <a:gd name="connsiteY8" fmla="*/ 175982 h 1055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24417" h="1055871">
                        <a:moveTo>
                          <a:pt x="0" y="175982"/>
                        </a:moveTo>
                        <a:cubicBezTo>
                          <a:pt x="0" y="78790"/>
                          <a:pt x="78790" y="0"/>
                          <a:pt x="175982" y="0"/>
                        </a:cubicBezTo>
                        <a:lnTo>
                          <a:pt x="1448435" y="0"/>
                        </a:lnTo>
                        <a:cubicBezTo>
                          <a:pt x="1545627" y="0"/>
                          <a:pt x="1624417" y="78790"/>
                          <a:pt x="1624417" y="175982"/>
                        </a:cubicBezTo>
                        <a:lnTo>
                          <a:pt x="1624417" y="879889"/>
                        </a:lnTo>
                        <a:cubicBezTo>
                          <a:pt x="1624417" y="977081"/>
                          <a:pt x="1545627" y="1055871"/>
                          <a:pt x="1448435" y="1055871"/>
                        </a:cubicBezTo>
                        <a:lnTo>
                          <a:pt x="175982" y="1055871"/>
                        </a:lnTo>
                        <a:cubicBezTo>
                          <a:pt x="78790" y="1055871"/>
                          <a:pt x="0" y="977081"/>
                          <a:pt x="0" y="879889"/>
                        </a:cubicBezTo>
                        <a:lnTo>
                          <a:pt x="0" y="175982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03943" tIns="203943" rIns="203943" bIns="203943" numCol="1" spcCol="1270" anchor="ctr" anchorCtr="0">
                    <a:noAutofit/>
                  </a:bodyPr>
                  <a:lstStyle/>
                  <a:p>
                    <a:pPr marL="0" lvl="0" indent="0" algn="ctr" defTabSz="1778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Use of jigs, cutting/folding machines.</a:t>
                    </a:r>
                    <a:endParaRPr lang="en-IN" sz="1800" b="1" kern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02775BD-9691-FF17-3991-30AFFC86A700}"/>
                    </a:ext>
                  </a:extLst>
                </p:cNvPr>
                <p:cNvSpPr/>
                <p:nvPr/>
              </p:nvSpPr>
              <p:spPr>
                <a:xfrm>
                  <a:off x="3445498" y="4915718"/>
                  <a:ext cx="2312663" cy="1055871"/>
                </a:xfrm>
                <a:custGeom>
                  <a:avLst/>
                  <a:gdLst>
                    <a:gd name="connsiteX0" fmla="*/ 0 w 1624417"/>
                    <a:gd name="connsiteY0" fmla="*/ 175982 h 1055871"/>
                    <a:gd name="connsiteX1" fmla="*/ 175982 w 1624417"/>
                    <a:gd name="connsiteY1" fmla="*/ 0 h 1055871"/>
                    <a:gd name="connsiteX2" fmla="*/ 1448435 w 1624417"/>
                    <a:gd name="connsiteY2" fmla="*/ 0 h 1055871"/>
                    <a:gd name="connsiteX3" fmla="*/ 1624417 w 1624417"/>
                    <a:gd name="connsiteY3" fmla="*/ 175982 h 1055871"/>
                    <a:gd name="connsiteX4" fmla="*/ 1624417 w 1624417"/>
                    <a:gd name="connsiteY4" fmla="*/ 879889 h 1055871"/>
                    <a:gd name="connsiteX5" fmla="*/ 1448435 w 1624417"/>
                    <a:gd name="connsiteY5" fmla="*/ 1055871 h 1055871"/>
                    <a:gd name="connsiteX6" fmla="*/ 175982 w 1624417"/>
                    <a:gd name="connsiteY6" fmla="*/ 1055871 h 1055871"/>
                    <a:gd name="connsiteX7" fmla="*/ 0 w 1624417"/>
                    <a:gd name="connsiteY7" fmla="*/ 879889 h 1055871"/>
                    <a:gd name="connsiteX8" fmla="*/ 0 w 1624417"/>
                    <a:gd name="connsiteY8" fmla="*/ 175982 h 1055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24417" h="1055871">
                      <a:moveTo>
                        <a:pt x="0" y="175982"/>
                      </a:moveTo>
                      <a:cubicBezTo>
                        <a:pt x="0" y="78790"/>
                        <a:pt x="78790" y="0"/>
                        <a:pt x="175982" y="0"/>
                      </a:cubicBezTo>
                      <a:lnTo>
                        <a:pt x="1448435" y="0"/>
                      </a:lnTo>
                      <a:cubicBezTo>
                        <a:pt x="1545627" y="0"/>
                        <a:pt x="1624417" y="78790"/>
                        <a:pt x="1624417" y="175982"/>
                      </a:cubicBezTo>
                      <a:lnTo>
                        <a:pt x="1624417" y="879889"/>
                      </a:lnTo>
                      <a:cubicBezTo>
                        <a:pt x="1624417" y="977081"/>
                        <a:pt x="1545627" y="1055871"/>
                        <a:pt x="1448435" y="1055871"/>
                      </a:cubicBezTo>
                      <a:lnTo>
                        <a:pt x="175982" y="1055871"/>
                      </a:lnTo>
                      <a:cubicBezTo>
                        <a:pt x="78790" y="1055871"/>
                        <a:pt x="0" y="977081"/>
                        <a:pt x="0" y="879889"/>
                      </a:cubicBezTo>
                      <a:lnTo>
                        <a:pt x="0" y="175982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03943" tIns="203943" rIns="203943" bIns="203943" numCol="1" spcCol="1270" anchor="ctr" anchorCtr="0">
                  <a:noAutofit/>
                </a:bodyPr>
                <a:lstStyle/>
                <a:p>
                  <a:pPr marL="0" lvl="0" indent="0" algn="ctr" defTabSz="1778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Labor intensive, difficult to scale.</a:t>
                  </a:r>
                  <a:endParaRPr lang="en-IN" sz="1800" b="1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A24769D-7979-C0ED-056F-32B6754B4537}"/>
                  </a:ext>
                </a:extLst>
              </p:cNvPr>
              <p:cNvSpPr/>
              <p:nvPr/>
            </p:nvSpPr>
            <p:spPr>
              <a:xfrm>
                <a:off x="2357372" y="2277804"/>
                <a:ext cx="2312663" cy="1055871"/>
              </a:xfrm>
              <a:custGeom>
                <a:avLst/>
                <a:gdLst>
                  <a:gd name="connsiteX0" fmla="*/ 0 w 1624417"/>
                  <a:gd name="connsiteY0" fmla="*/ 175982 h 1055871"/>
                  <a:gd name="connsiteX1" fmla="*/ 175982 w 1624417"/>
                  <a:gd name="connsiteY1" fmla="*/ 0 h 1055871"/>
                  <a:gd name="connsiteX2" fmla="*/ 1448435 w 1624417"/>
                  <a:gd name="connsiteY2" fmla="*/ 0 h 1055871"/>
                  <a:gd name="connsiteX3" fmla="*/ 1624417 w 1624417"/>
                  <a:gd name="connsiteY3" fmla="*/ 175982 h 1055871"/>
                  <a:gd name="connsiteX4" fmla="*/ 1624417 w 1624417"/>
                  <a:gd name="connsiteY4" fmla="*/ 879889 h 1055871"/>
                  <a:gd name="connsiteX5" fmla="*/ 1448435 w 1624417"/>
                  <a:gd name="connsiteY5" fmla="*/ 1055871 h 1055871"/>
                  <a:gd name="connsiteX6" fmla="*/ 175982 w 1624417"/>
                  <a:gd name="connsiteY6" fmla="*/ 1055871 h 1055871"/>
                  <a:gd name="connsiteX7" fmla="*/ 0 w 1624417"/>
                  <a:gd name="connsiteY7" fmla="*/ 879889 h 1055871"/>
                  <a:gd name="connsiteX8" fmla="*/ 0 w 1624417"/>
                  <a:gd name="connsiteY8" fmla="*/ 175982 h 105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4417" h="1055871">
                    <a:moveTo>
                      <a:pt x="0" y="175982"/>
                    </a:moveTo>
                    <a:cubicBezTo>
                      <a:pt x="0" y="78790"/>
                      <a:pt x="78790" y="0"/>
                      <a:pt x="175982" y="0"/>
                    </a:cubicBezTo>
                    <a:lnTo>
                      <a:pt x="1448435" y="0"/>
                    </a:lnTo>
                    <a:cubicBezTo>
                      <a:pt x="1545627" y="0"/>
                      <a:pt x="1624417" y="78790"/>
                      <a:pt x="1624417" y="175982"/>
                    </a:cubicBezTo>
                    <a:lnTo>
                      <a:pt x="1624417" y="879889"/>
                    </a:lnTo>
                    <a:cubicBezTo>
                      <a:pt x="1624417" y="977081"/>
                      <a:pt x="1545627" y="1055871"/>
                      <a:pt x="1448435" y="1055871"/>
                    </a:cubicBezTo>
                    <a:lnTo>
                      <a:pt x="175982" y="1055871"/>
                    </a:lnTo>
                    <a:cubicBezTo>
                      <a:pt x="78790" y="1055871"/>
                      <a:pt x="0" y="977081"/>
                      <a:pt x="0" y="879889"/>
                    </a:cubicBezTo>
                    <a:lnTo>
                      <a:pt x="0" y="17598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3943" tIns="203943" rIns="203943" bIns="203943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Flexible, low cost.</a:t>
                </a:r>
                <a:endParaRPr lang="en-IN" sz="18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5493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8DC039-05F6-F267-929F-9EDF982983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</p:spPr>
        <p:txBody>
          <a:bodyPr lIns="0" tIns="0" rIns="0" bIns="0">
            <a:normAutofit/>
          </a:bodyPr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18BEE-0A69-1FCA-5324-D1959F06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</p:spPr>
        <p:txBody>
          <a:bodyPr lIns="0" tIns="0" rIns="0" bIns="0">
            <a:normAutofit/>
          </a:bodyPr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BA2466-46E4-2740-8A8D-B120AAD93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208999"/>
            <a:ext cx="10512425" cy="504332"/>
          </a:xfrm>
        </p:spPr>
        <p:txBody>
          <a:bodyPr anchor="ctr">
            <a:normAutofit/>
          </a:bodyPr>
          <a:lstStyle/>
          <a:p>
            <a:r>
              <a:rPr lang="en-US" dirty="0"/>
              <a:t>Proposed Automation Plan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E4518-8261-D1DD-B467-9B7C7B5F5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defRPr/>
            </a:pPr>
            <a:r>
              <a:rPr lang="de-DE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Bearbeiter:In   |   Präsentationsanlass, Kunde, Kooperationspartner, Vorlesung</a:t>
            </a:r>
          </a:p>
        </p:txBody>
      </p:sp>
      <p:pic>
        <p:nvPicPr>
          <p:cNvPr id="12" name="Picture 11" descr="A machine with a circular object&#10;&#10;AI-generated content may be incorrect.">
            <a:extLst>
              <a:ext uri="{FF2B5EF4-FFF2-40B4-BE49-F238E27FC236}">
                <a16:creationId xmlns:a16="http://schemas.microsoft.com/office/drawing/2014/main" id="{90069110-3FC5-036B-59FC-66441024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381" t="-12112" r="2384" b="16527"/>
          <a:stretch>
            <a:fillRect/>
          </a:stretch>
        </p:blipFill>
        <p:spPr>
          <a:xfrm>
            <a:off x="8735615" y="836712"/>
            <a:ext cx="3456384" cy="4499643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583F27-3CC6-6350-6D09-64FB79B1A1A2}"/>
              </a:ext>
            </a:extLst>
          </p:cNvPr>
          <p:cNvSpPr txBox="1"/>
          <p:nvPr/>
        </p:nvSpPr>
        <p:spPr>
          <a:xfrm>
            <a:off x="799879" y="1124744"/>
            <a:ext cx="7091997" cy="4352544"/>
          </a:xfrm>
          <a:prstGeom prst="rect">
            <a:avLst/>
          </a:prstGeom>
        </p:spPr>
        <p:txBody>
          <a:bodyPr lIns="0" tIns="0" rIns="0" bIns="0" rtlCol="0" anchor="t">
            <a:normAutofit/>
          </a:bodyPr>
          <a:lstStyle/>
          <a:p>
            <a:pPr>
              <a:buClr>
                <a:srgbClr val="97C139"/>
              </a:buClr>
            </a:pPr>
            <a:r>
              <a:rPr lang="en-US" sz="1600" b="1" kern="1200" dirty="0"/>
              <a:t>Goal</a:t>
            </a:r>
            <a:r>
              <a:rPr lang="en-US" sz="1600" kern="1200" dirty="0"/>
              <a:t>: Automate slot liner insertion for small-scale, high-variant motor production.</a:t>
            </a:r>
          </a:p>
          <a:p>
            <a:pPr>
              <a:buClr>
                <a:srgbClr val="97C139"/>
              </a:buClr>
            </a:pPr>
            <a:r>
              <a:rPr lang="en-US" sz="1600" b="1" kern="1200" dirty="0"/>
              <a:t>Approach</a:t>
            </a:r>
            <a:r>
              <a:rPr lang="en-US" sz="1600" kern="1200" dirty="0"/>
              <a:t>: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Develop a </a:t>
            </a:r>
            <a:r>
              <a:rPr lang="en-US" sz="1600" b="1" kern="1200" dirty="0"/>
              <a:t>parametric tool</a:t>
            </a:r>
            <a:r>
              <a:rPr lang="en-US" sz="1600" kern="1200" dirty="0"/>
              <a:t> adaptable to different stator sizes and shapes.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Integrate with a collaborative robot setup (UR10e, gripper, FT sensor).</a:t>
            </a:r>
          </a:p>
          <a:p>
            <a:pPr>
              <a:buClr>
                <a:srgbClr val="97C139"/>
              </a:buClr>
            </a:pPr>
            <a:r>
              <a:rPr lang="en-US" sz="1600" b="1" kern="1200" dirty="0"/>
              <a:t>Workflow Concept</a:t>
            </a:r>
            <a:r>
              <a:rPr lang="en-US" sz="1600" kern="1200" dirty="0"/>
              <a:t>: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Slot liner positioning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Orientation with funnel/clamp system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Automated insertion with robotic guidance</a:t>
            </a:r>
          </a:p>
          <a:p>
            <a:pPr>
              <a:buClr>
                <a:srgbClr val="97C139"/>
              </a:buClr>
            </a:pPr>
            <a:r>
              <a:rPr lang="en-US" sz="1600" b="1" kern="1200" dirty="0"/>
              <a:t>Expected Benefits</a:t>
            </a:r>
            <a:r>
              <a:rPr lang="en-US" sz="1600" kern="1200" dirty="0"/>
              <a:t>: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Increased precision and repeatability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Reduced labor intensity and errors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Flexibility for small-batch, high-variance manufacturing</a:t>
            </a:r>
          </a:p>
          <a:p>
            <a:pPr>
              <a:buClr>
                <a:srgbClr val="97C139"/>
              </a:buClr>
            </a:pPr>
            <a:endParaRPr lang="en-US" kern="1200" dirty="0"/>
          </a:p>
        </p:txBody>
      </p:sp>
    </p:spTree>
    <p:extLst>
      <p:ext uri="{BB962C8B-B14F-4D97-AF65-F5344CB8AC3E}">
        <p14:creationId xmlns:p14="http://schemas.microsoft.com/office/powerpoint/2010/main" val="380943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1342E-72B7-1081-BFDC-36C3DA7B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4BFB14-7CC6-1F10-37EC-D688976E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AF2D2-3757-D164-98FE-DE7E2666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Module for Automated Insertion: UR10e Collaborative Robot, RG2 Gripper, and Force/Torque Sensor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6D1B2-E4E8-FC14-6FA2-54058983F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31F7DF-9EAE-40AE-48D8-698986C09570}"/>
              </a:ext>
            </a:extLst>
          </p:cNvPr>
          <p:cNvGrpSpPr/>
          <p:nvPr/>
        </p:nvGrpSpPr>
        <p:grpSpPr>
          <a:xfrm>
            <a:off x="3360972" y="1465653"/>
            <a:ext cx="5086348" cy="1800200"/>
            <a:chOff x="3243965" y="2134273"/>
            <a:chExt cx="5086348" cy="18002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91C698-FA38-C276-58E5-22AF6B31971C}"/>
                </a:ext>
              </a:extLst>
            </p:cNvPr>
            <p:cNvGrpSpPr/>
            <p:nvPr/>
          </p:nvGrpSpPr>
          <p:grpSpPr>
            <a:xfrm>
              <a:off x="4180069" y="2134273"/>
              <a:ext cx="4150244" cy="1800200"/>
              <a:chOff x="4553889" y="1699779"/>
              <a:chExt cx="4150244" cy="18002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1ABFD1-7702-E928-36CF-0809830D29DA}"/>
                  </a:ext>
                </a:extLst>
              </p:cNvPr>
              <p:cNvSpPr/>
              <p:nvPr/>
            </p:nvSpPr>
            <p:spPr>
              <a:xfrm>
                <a:off x="4553889" y="1699779"/>
                <a:ext cx="4104456" cy="1800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C8087C-C1D5-EEE9-FA28-674477CAF911}"/>
                  </a:ext>
                </a:extLst>
              </p:cNvPr>
              <p:cNvSpPr txBox="1"/>
              <p:nvPr/>
            </p:nvSpPr>
            <p:spPr>
              <a:xfrm>
                <a:off x="5665118" y="1898997"/>
                <a:ext cx="3039015" cy="14401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r>
                  <a:rPr lang="en-US" b="1" u="sng" dirty="0"/>
                  <a:t>UR10e </a:t>
                </a:r>
                <a:r>
                  <a:rPr lang="en-US" b="1" u="sng" dirty="0" err="1"/>
                  <a:t>Cobot</a:t>
                </a:r>
                <a:r>
                  <a:rPr lang="en-US" b="1" u="sng" dirty="0"/>
                  <a:t>:</a:t>
                </a:r>
              </a:p>
              <a:p>
                <a:pPr>
                  <a:buClr>
                    <a:srgbClr val="97C139"/>
                  </a:buClr>
                </a:pPr>
                <a:r>
                  <a:rPr lang="en-IN" sz="1200" dirty="0"/>
                  <a:t>Provides precise programmable motion</a:t>
                </a:r>
                <a:br>
                  <a:rPr lang="en-IN" sz="1200" dirty="0"/>
                </a:br>
                <a:r>
                  <a:rPr lang="en-IN" sz="1200" dirty="0"/>
                  <a:t>12.5 kg payload</a:t>
                </a:r>
                <a:br>
                  <a:rPr lang="en-IN" sz="1200" dirty="0"/>
                </a:br>
                <a:r>
                  <a:rPr lang="en-IN" sz="1200" dirty="0"/>
                  <a:t>1300 mm reach</a:t>
                </a:r>
                <a:br>
                  <a:rPr lang="en-IN" sz="1200" dirty="0"/>
                </a:br>
                <a:r>
                  <a:rPr lang="en-IN" sz="1200" dirty="0"/>
                  <a:t>compact and safe</a:t>
                </a:r>
                <a:br>
                  <a:rPr lang="en-IN" sz="1200" dirty="0"/>
                </a:br>
                <a:r>
                  <a:rPr lang="en-IN" sz="1200" dirty="0"/>
                  <a:t>Easily adaptable for flexible manufacturing</a:t>
                </a:r>
                <a:br>
                  <a:rPr lang="en-IN" sz="1200" dirty="0"/>
                </a:br>
                <a:endParaRPr lang="en-IN" sz="12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E38860-B247-775A-FA20-DB5F09347EE7}"/>
                </a:ext>
              </a:extLst>
            </p:cNvPr>
            <p:cNvGrpSpPr/>
            <p:nvPr/>
          </p:nvGrpSpPr>
          <p:grpSpPr>
            <a:xfrm>
              <a:off x="3243965" y="2134273"/>
              <a:ext cx="1872208" cy="1800200"/>
              <a:chOff x="1991544" y="1844824"/>
              <a:chExt cx="1872208" cy="18002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9DF09AF-5980-D5A7-9605-9634F8D06BD1}"/>
                  </a:ext>
                </a:extLst>
              </p:cNvPr>
              <p:cNvSpPr/>
              <p:nvPr/>
            </p:nvSpPr>
            <p:spPr>
              <a:xfrm>
                <a:off x="1991544" y="1844824"/>
                <a:ext cx="1872208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17" name="Picture 16" descr="A close-up of a robotic arm&#10;&#10;AI-generated content may be incorrect.">
                <a:extLst>
                  <a:ext uri="{FF2B5EF4-FFF2-40B4-BE49-F238E27FC236}">
                    <a16:creationId xmlns:a16="http://schemas.microsoft.com/office/drawing/2014/main" id="{ABBCF2FB-FCE9-42A8-CCB8-88E91074A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5939" y="2009066"/>
                <a:ext cx="1474886" cy="1510111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0DD0CB-5A0D-DEB6-F225-34279B5E5BFF}"/>
              </a:ext>
            </a:extLst>
          </p:cNvPr>
          <p:cNvGrpSpPr/>
          <p:nvPr/>
        </p:nvGrpSpPr>
        <p:grpSpPr>
          <a:xfrm>
            <a:off x="817798" y="3899809"/>
            <a:ext cx="5086348" cy="1800200"/>
            <a:chOff x="817798" y="3899809"/>
            <a:chExt cx="5086348" cy="18002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3EFEDC-7673-3717-41C5-429558B95932}"/>
                </a:ext>
              </a:extLst>
            </p:cNvPr>
            <p:cNvGrpSpPr/>
            <p:nvPr/>
          </p:nvGrpSpPr>
          <p:grpSpPr>
            <a:xfrm>
              <a:off x="817798" y="3899809"/>
              <a:ext cx="5086348" cy="1800200"/>
              <a:chOff x="3243965" y="2134273"/>
              <a:chExt cx="5086348" cy="18002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60D6AB1-C111-3297-8C46-38B2D06203B6}"/>
                  </a:ext>
                </a:extLst>
              </p:cNvPr>
              <p:cNvGrpSpPr/>
              <p:nvPr/>
            </p:nvGrpSpPr>
            <p:grpSpPr>
              <a:xfrm>
                <a:off x="4180069" y="2134273"/>
                <a:ext cx="4150244" cy="1800200"/>
                <a:chOff x="4553889" y="1699779"/>
                <a:chExt cx="4150244" cy="18002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4A2AFAF-C98F-E47C-8D37-E547A6AAFC00}"/>
                    </a:ext>
                  </a:extLst>
                </p:cNvPr>
                <p:cNvSpPr/>
                <p:nvPr/>
              </p:nvSpPr>
              <p:spPr>
                <a:xfrm>
                  <a:off x="4553889" y="1699779"/>
                  <a:ext cx="4104456" cy="1800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75892CE-A506-751E-50E3-40096830A8D2}"/>
                    </a:ext>
                  </a:extLst>
                </p:cNvPr>
                <p:cNvSpPr txBox="1"/>
                <p:nvPr/>
              </p:nvSpPr>
              <p:spPr>
                <a:xfrm>
                  <a:off x="5665118" y="1898997"/>
                  <a:ext cx="3039015" cy="14401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buClr>
                      <a:srgbClr val="97C139"/>
                    </a:buClr>
                  </a:pPr>
                  <a:r>
                    <a:rPr lang="en-US" b="1" u="sng" dirty="0"/>
                    <a:t>RG2 Gripper: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IN" sz="1200" dirty="0"/>
                    <a:t>Adjustable 2 finger gripper</a:t>
                  </a:r>
                  <a:br>
                    <a:rPr lang="en-IN" sz="1200" dirty="0"/>
                  </a:br>
                  <a:r>
                    <a:rPr lang="en-IN" sz="1200" dirty="0"/>
                    <a:t>110 mm stroke length</a:t>
                  </a:r>
                  <a:br>
                    <a:rPr lang="en-IN" sz="1200" dirty="0"/>
                  </a:br>
                  <a:r>
                    <a:rPr lang="en-IN" sz="1200" dirty="0"/>
                    <a:t>Intelligent grip detection</a:t>
                  </a:r>
                  <a:br>
                    <a:rPr lang="en-IN" sz="1200" dirty="0"/>
                  </a:br>
                  <a:r>
                    <a:rPr lang="en-IN" sz="1200" dirty="0"/>
                    <a:t>Customizable fingertips</a:t>
                  </a:r>
                  <a:br>
                    <a:rPr lang="en-IN" sz="1200" dirty="0"/>
                  </a:br>
                  <a:r>
                    <a:rPr lang="en-IN" sz="1200" dirty="0"/>
                    <a:t>Suitable for secure handling of Slot Liners</a:t>
                  </a:r>
                  <a:br>
                    <a:rPr lang="en-IN" sz="1200" dirty="0"/>
                  </a:br>
                  <a:endParaRPr lang="en-IN" sz="1200" dirty="0"/>
                </a:p>
              </p:txBody>
            </p: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F1F0AFB-0BD2-7C88-6AA9-53FCE284E072}"/>
                  </a:ext>
                </a:extLst>
              </p:cNvPr>
              <p:cNvSpPr/>
              <p:nvPr/>
            </p:nvSpPr>
            <p:spPr>
              <a:xfrm>
                <a:off x="3243965" y="2134273"/>
                <a:ext cx="1872208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6" name="Picture 25" descr="A close-up of a robot&#10;&#10;AI-generated content may be incorrect.">
              <a:extLst>
                <a:ext uri="{FF2B5EF4-FFF2-40B4-BE49-F238E27FC236}">
                  <a16:creationId xmlns:a16="http://schemas.microsoft.com/office/drawing/2014/main" id="{3E507F3A-10C9-F086-5C3F-BF4F491B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670" y="4148759"/>
              <a:ext cx="1238444" cy="130230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C09112-50A5-8547-9743-6AFE234AB082}"/>
              </a:ext>
            </a:extLst>
          </p:cNvPr>
          <p:cNvGrpSpPr/>
          <p:nvPr/>
        </p:nvGrpSpPr>
        <p:grpSpPr>
          <a:xfrm>
            <a:off x="6364323" y="3897351"/>
            <a:ext cx="5086348" cy="1800200"/>
            <a:chOff x="6364323" y="3897351"/>
            <a:chExt cx="5086348" cy="18002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E78CA08-AB11-F9F1-B9E6-F2EC8C7AFE1C}"/>
                </a:ext>
              </a:extLst>
            </p:cNvPr>
            <p:cNvGrpSpPr/>
            <p:nvPr/>
          </p:nvGrpSpPr>
          <p:grpSpPr>
            <a:xfrm>
              <a:off x="6364323" y="3897351"/>
              <a:ext cx="5086348" cy="1800200"/>
              <a:chOff x="3243965" y="2134273"/>
              <a:chExt cx="5086348" cy="180020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32F171C-3786-B017-1BCB-EF678635DEB6}"/>
                  </a:ext>
                </a:extLst>
              </p:cNvPr>
              <p:cNvGrpSpPr/>
              <p:nvPr/>
            </p:nvGrpSpPr>
            <p:grpSpPr>
              <a:xfrm>
                <a:off x="4180069" y="2134273"/>
                <a:ext cx="4150244" cy="1800200"/>
                <a:chOff x="4553889" y="1699779"/>
                <a:chExt cx="4150244" cy="1800200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B250A43-22DB-2A84-1703-3C5204FF41BC}"/>
                    </a:ext>
                  </a:extLst>
                </p:cNvPr>
                <p:cNvSpPr/>
                <p:nvPr/>
              </p:nvSpPr>
              <p:spPr>
                <a:xfrm>
                  <a:off x="4553889" y="1699779"/>
                  <a:ext cx="4104456" cy="1800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804ADA1-1338-CB3C-C7E0-FF278CE7507B}"/>
                    </a:ext>
                  </a:extLst>
                </p:cNvPr>
                <p:cNvSpPr txBox="1"/>
                <p:nvPr/>
              </p:nvSpPr>
              <p:spPr>
                <a:xfrm>
                  <a:off x="5665118" y="1898997"/>
                  <a:ext cx="3039015" cy="14401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buClr>
                      <a:srgbClr val="97C139"/>
                    </a:buClr>
                  </a:pPr>
                  <a:r>
                    <a:rPr lang="en-US" b="1" u="sng" dirty="0"/>
                    <a:t>HEX Force-Torque Sensor: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IN" sz="1200" dirty="0"/>
                    <a:t>Real-time force monitoring</a:t>
                  </a:r>
                  <a:br>
                    <a:rPr lang="en-IN" sz="1200" dirty="0"/>
                  </a:br>
                  <a:r>
                    <a:rPr lang="en-IN" sz="1200" dirty="0"/>
                    <a:t>6 axis Force Torque measurement</a:t>
                  </a:r>
                  <a:br>
                    <a:rPr lang="en-IN" sz="1200" dirty="0"/>
                  </a:br>
                  <a:r>
                    <a:rPr lang="en-IN" sz="1200" dirty="0"/>
                    <a:t>Ensures accurate insertion of liner</a:t>
                  </a:r>
                  <a:br>
                    <a:rPr lang="en-IN" sz="1200" dirty="0"/>
                  </a:br>
                  <a:r>
                    <a:rPr lang="en-IN" sz="1200" dirty="0"/>
                    <a:t>Misalignment detection</a:t>
                  </a:r>
                  <a:br>
                    <a:rPr lang="en-IN" sz="1200" dirty="0"/>
                  </a:br>
                  <a:r>
                    <a:rPr lang="en-IN" sz="1200" dirty="0"/>
                    <a:t>Configurable force thresholds</a:t>
                  </a:r>
                </a:p>
                <a:p>
                  <a:pPr>
                    <a:buClr>
                      <a:srgbClr val="97C139"/>
                    </a:buClr>
                  </a:pPr>
                  <a:br>
                    <a:rPr lang="en-IN" sz="1200" dirty="0"/>
                  </a:br>
                  <a:endParaRPr lang="en-IN" sz="1200" dirty="0"/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339E629-815B-C412-BDDC-1179D6D77C86}"/>
                  </a:ext>
                </a:extLst>
              </p:cNvPr>
              <p:cNvSpPr/>
              <p:nvPr/>
            </p:nvSpPr>
            <p:spPr>
              <a:xfrm>
                <a:off x="3243965" y="2134273"/>
                <a:ext cx="1872208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5" name="Picture 34" descr="A close-up of a robot&#10;&#10;AI-generated content may be incorrect.">
              <a:extLst>
                <a:ext uri="{FF2B5EF4-FFF2-40B4-BE49-F238E27FC236}">
                  <a16:creationId xmlns:a16="http://schemas.microsoft.com/office/drawing/2014/main" id="{207308DB-656A-4FD1-EBE0-6EF659073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449" y="4148759"/>
              <a:ext cx="1456380" cy="1254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9109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43531-96FF-9F0A-4CC1-FAE24CD0B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799B9-A33D-8C61-1A46-CDC2783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3D98E7-660B-DD04-7F16-68876577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5F885D-384E-C75E-A31A-3DA02F02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Fixtures for Accurate Positioning of Stator, Slot Liner, and Funnel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9DC25-B43C-62C6-53B4-6049DC4B2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333043-26FE-BCF4-0278-0770E5DA36FE}"/>
              </a:ext>
            </a:extLst>
          </p:cNvPr>
          <p:cNvGrpSpPr/>
          <p:nvPr/>
        </p:nvGrpSpPr>
        <p:grpSpPr>
          <a:xfrm>
            <a:off x="479376" y="1049410"/>
            <a:ext cx="6881158" cy="2221229"/>
            <a:chOff x="970817" y="851535"/>
            <a:chExt cx="6881158" cy="222122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95E60C4-4FBA-70E0-21CD-68BF62817D4E}"/>
                </a:ext>
              </a:extLst>
            </p:cNvPr>
            <p:cNvSpPr/>
            <p:nvPr/>
          </p:nvSpPr>
          <p:spPr>
            <a:xfrm>
              <a:off x="970817" y="851535"/>
              <a:ext cx="4320481" cy="461033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34DC51E-5C1C-9E9A-20CA-385EB23426C1}"/>
                </a:ext>
              </a:extLst>
            </p:cNvPr>
            <p:cNvGrpSpPr/>
            <p:nvPr/>
          </p:nvGrpSpPr>
          <p:grpSpPr>
            <a:xfrm>
              <a:off x="970817" y="856870"/>
              <a:ext cx="6881158" cy="2215894"/>
              <a:chOff x="970817" y="836613"/>
              <a:chExt cx="6881158" cy="2215894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0302145-7E04-56E6-0660-17EDC5E3D570}"/>
                  </a:ext>
                </a:extLst>
              </p:cNvPr>
              <p:cNvGrpSpPr/>
              <p:nvPr/>
            </p:nvGrpSpPr>
            <p:grpSpPr>
              <a:xfrm>
                <a:off x="970817" y="836613"/>
                <a:ext cx="6881158" cy="2215894"/>
                <a:chOff x="993476" y="851535"/>
                <a:chExt cx="6881158" cy="221589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7066EB6-427C-8337-F775-25D34C9715E3}"/>
                    </a:ext>
                  </a:extLst>
                </p:cNvPr>
                <p:cNvGrpSpPr/>
                <p:nvPr/>
              </p:nvGrpSpPr>
              <p:grpSpPr>
                <a:xfrm>
                  <a:off x="993476" y="1169637"/>
                  <a:ext cx="4348510" cy="1897792"/>
                  <a:chOff x="967047" y="1169637"/>
                  <a:chExt cx="4348510" cy="1897792"/>
                </a:xfrm>
              </p:grpSpPr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ADC494C-AD81-5163-4A7B-7FEE3C082E0D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470" y="1354003"/>
                    <a:ext cx="4261087" cy="3600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>
                      <a:buClr>
                        <a:srgbClr val="97C139"/>
                      </a:buClr>
                    </a:pPr>
                    <a:r>
                      <a:rPr lang="en-US" b="1" u="sng" dirty="0"/>
                      <a:t>Rotating Mechanical Clamp</a:t>
                    </a:r>
                    <a:endParaRPr lang="en-IN" b="1" u="sng" dirty="0" err="1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345BD6CA-DC11-8DDA-6E24-CAE0BA0BBEE9}"/>
                      </a:ext>
                    </a:extLst>
                  </p:cNvPr>
                  <p:cNvSpPr/>
                  <p:nvPr/>
                </p:nvSpPr>
                <p:spPr>
                  <a:xfrm>
                    <a:off x="967047" y="1169637"/>
                    <a:ext cx="4320481" cy="1897792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</a:pPr>
                    <a:endParaRPr lang="en-IN" dirty="0" err="1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23" name="Picture 22" descr="A machine with a circular object&#10;&#10;AI-generated content may be incorrect.">
                  <a:extLst>
                    <a:ext uri="{FF2B5EF4-FFF2-40B4-BE49-F238E27FC236}">
                      <a16:creationId xmlns:a16="http://schemas.microsoft.com/office/drawing/2014/main" id="{E5ED99AB-1422-DAB6-196C-61C5661EDF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647" t="36409" r="11580" b="17972"/>
                <a:stretch>
                  <a:fillRect/>
                </a:stretch>
              </p:blipFill>
              <p:spPr bwMode="auto">
                <a:xfrm>
                  <a:off x="5282346" y="851535"/>
                  <a:ext cx="2592288" cy="2215894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5079677-0229-3A0C-3A7F-0F9729E3B013}"/>
                  </a:ext>
                </a:extLst>
              </p:cNvPr>
              <p:cNvSpPr txBox="1"/>
              <p:nvPr/>
            </p:nvSpPr>
            <p:spPr>
              <a:xfrm>
                <a:off x="1011003" y="881774"/>
                <a:ext cx="4261087" cy="360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r>
                  <a:rPr lang="en-US" b="1" u="sng" dirty="0"/>
                  <a:t>Rotating Mechanical Clamp</a:t>
                </a:r>
                <a:endParaRPr lang="en-IN" b="1" u="sng" dirty="0" err="1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594B1F8-CCC1-497C-CDBB-2DCC3E0146DE}"/>
              </a:ext>
            </a:extLst>
          </p:cNvPr>
          <p:cNvGrpSpPr/>
          <p:nvPr/>
        </p:nvGrpSpPr>
        <p:grpSpPr>
          <a:xfrm>
            <a:off x="4859336" y="3717032"/>
            <a:ext cx="6912767" cy="2376264"/>
            <a:chOff x="4858128" y="3581701"/>
            <a:chExt cx="6912767" cy="222155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F80635D-C310-7BA1-4CB6-BF6AB56A0358}"/>
                </a:ext>
              </a:extLst>
            </p:cNvPr>
            <p:cNvGrpSpPr/>
            <p:nvPr/>
          </p:nvGrpSpPr>
          <p:grpSpPr>
            <a:xfrm>
              <a:off x="4858128" y="3581701"/>
              <a:ext cx="6912767" cy="2221554"/>
              <a:chOff x="2525752" y="3724364"/>
              <a:chExt cx="6912767" cy="2221554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D690B22-BC1B-CED1-8CB0-09C7D178BFB4}"/>
                  </a:ext>
                </a:extLst>
              </p:cNvPr>
              <p:cNvGrpSpPr/>
              <p:nvPr/>
            </p:nvGrpSpPr>
            <p:grpSpPr>
              <a:xfrm>
                <a:off x="2525752" y="3730024"/>
                <a:ext cx="6912767" cy="2215894"/>
                <a:chOff x="2525753" y="3740075"/>
                <a:chExt cx="6912767" cy="2215894"/>
              </a:xfrm>
            </p:grpSpPr>
            <p:pic>
              <p:nvPicPr>
                <p:cNvPr id="15" name="Picture 14" descr="A machine with a mechanical arm&#10;&#10;AI-generated content may be incorrect.">
                  <a:extLst>
                    <a:ext uri="{FF2B5EF4-FFF2-40B4-BE49-F238E27FC236}">
                      <a16:creationId xmlns:a16="http://schemas.microsoft.com/office/drawing/2014/main" id="{E4640BBA-6672-97A8-A9B7-8733E68C16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95" t="1574" r="3869" b="24890"/>
                <a:stretch/>
              </p:blipFill>
              <p:spPr bwMode="auto">
                <a:xfrm>
                  <a:off x="2525753" y="3740075"/>
                  <a:ext cx="2592288" cy="2215894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E7C5AA2-E307-3821-33F9-9C06EC4BF624}"/>
                    </a:ext>
                  </a:extLst>
                </p:cNvPr>
                <p:cNvSpPr/>
                <p:nvPr/>
              </p:nvSpPr>
              <p:spPr>
                <a:xfrm>
                  <a:off x="5118039" y="4058177"/>
                  <a:ext cx="4320481" cy="189779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AE4F478-2883-EBE4-D27E-0F86ADEDBC62}"/>
                  </a:ext>
                </a:extLst>
              </p:cNvPr>
              <p:cNvSpPr/>
              <p:nvPr/>
            </p:nvSpPr>
            <p:spPr>
              <a:xfrm>
                <a:off x="5118038" y="3724364"/>
                <a:ext cx="4320481" cy="360040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4C6AED3-F402-5330-2882-FB29BA706B1F}"/>
                </a:ext>
              </a:extLst>
            </p:cNvPr>
            <p:cNvSpPr txBox="1"/>
            <p:nvPr/>
          </p:nvSpPr>
          <p:spPr>
            <a:xfrm>
              <a:off x="7450414" y="3645024"/>
              <a:ext cx="4320481" cy="3600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buClr>
                  <a:srgbClr val="97C139"/>
                </a:buClr>
              </a:pPr>
              <a:r>
                <a:rPr lang="en-US" b="1" u="sng" dirty="0"/>
                <a:t>Slot Liner and Funnel Positioning Platforms</a:t>
              </a:r>
              <a:endParaRPr lang="en-IN" b="1" u="sng" dirty="0" err="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18D1A7E-0965-CB46-A9C2-BA737039FF7A}"/>
              </a:ext>
            </a:extLst>
          </p:cNvPr>
          <p:cNvSpPr txBox="1"/>
          <p:nvPr/>
        </p:nvSpPr>
        <p:spPr>
          <a:xfrm>
            <a:off x="566799" y="1510443"/>
            <a:ext cx="4017033" cy="1558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1). User-defined rotation aligns each slot with the funnel for fully automatic insertions.</a:t>
            </a:r>
            <a:br>
              <a:rPr lang="en-US" dirty="0"/>
            </a:br>
            <a:r>
              <a:rPr lang="en-US" dirty="0"/>
              <a:t>2). Servo Motor + Siemens S7-1500 PLC - Provides precise, deterministic low-level motion control.</a:t>
            </a:r>
            <a:br>
              <a:rPr lang="en-US" dirty="0"/>
            </a:br>
            <a:r>
              <a:rPr lang="en-US" dirty="0"/>
              <a:t>3). Manual origin calibration, stop-rotation function for safety, collision avoidance, and adaptability</a:t>
            </a:r>
            <a:br>
              <a:rPr lang="en-US" dirty="0"/>
            </a:b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E5C033-37E8-DCFE-9551-00EC77DFD86C}"/>
              </a:ext>
            </a:extLst>
          </p:cNvPr>
          <p:cNvSpPr txBox="1"/>
          <p:nvPr/>
        </p:nvSpPr>
        <p:spPr>
          <a:xfrm>
            <a:off x="7536160" y="4140395"/>
            <a:ext cx="4155182" cy="17981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1). Secure, repeatable positioning for insertion tool and slot liners </a:t>
            </a:r>
            <a:br>
              <a:rPr lang="en-US" dirty="0"/>
            </a:br>
            <a:r>
              <a:rPr lang="en-US" dirty="0"/>
              <a:t>2). Quickly accommodates different stator or slot liner geometries with minimal downtime.</a:t>
            </a:r>
            <a:br>
              <a:rPr lang="en-US" dirty="0"/>
            </a:br>
            <a:r>
              <a:rPr lang="en-US" dirty="0"/>
              <a:t>3). Ensures accurate robot grasping, reducing misalignment and improving repeatability.</a:t>
            </a:r>
            <a:br>
              <a:rPr lang="en-US" dirty="0"/>
            </a:br>
            <a:r>
              <a:rPr lang="en-US" dirty="0"/>
              <a:t>4). Enhances workflow efficiency in small-batch or high-mix production while maintaining precision.</a:t>
            </a:r>
            <a:br>
              <a:rPr lang="en-US" dirty="0"/>
            </a:b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738254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C6E998-26B2-CD00-4362-CAD778D28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1C122-AE76-8C3B-E8A7-CDBE45B4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27B32C-2FC4-0DC8-A29E-D0E4FA9D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Tool Development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FC13D-6B44-2C1B-16F9-828571227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31382-22AC-DB68-8530-6D146BA481CF}"/>
              </a:ext>
            </a:extLst>
          </p:cNvPr>
          <p:cNvSpPr txBox="1"/>
          <p:nvPr/>
        </p:nvSpPr>
        <p:spPr>
          <a:xfrm>
            <a:off x="983432" y="836613"/>
            <a:ext cx="1872208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Design Considerations</a:t>
            </a:r>
            <a:endParaRPr lang="en-IN" dirty="0" err="1"/>
          </a:p>
        </p:txBody>
      </p:sp>
      <p:pic>
        <p:nvPicPr>
          <p:cNvPr id="9" name="Picture 8" descr="Close-up of a metal piece&#10;&#10;AI-generated content may be incorrect.">
            <a:extLst>
              <a:ext uri="{FF2B5EF4-FFF2-40B4-BE49-F238E27FC236}">
                <a16:creationId xmlns:a16="http://schemas.microsoft.com/office/drawing/2014/main" id="{BCDB16A0-1114-8DC1-E7EC-3090BACD76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972"/>
          <a:stretch>
            <a:fillRect/>
          </a:stretch>
        </p:blipFill>
        <p:spPr>
          <a:xfrm>
            <a:off x="7027027" y="1397530"/>
            <a:ext cx="3816424" cy="3631472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E50DB3C-EB62-34AC-A1A6-D623D517849D}"/>
              </a:ext>
            </a:extLst>
          </p:cNvPr>
          <p:cNvGrpSpPr/>
          <p:nvPr/>
        </p:nvGrpSpPr>
        <p:grpSpPr>
          <a:xfrm>
            <a:off x="335360" y="1040815"/>
            <a:ext cx="5845299" cy="4462305"/>
            <a:chOff x="5991388" y="1058040"/>
            <a:chExt cx="5845299" cy="4797360"/>
          </a:xfrm>
        </p:grpSpPr>
        <p:pic>
          <p:nvPicPr>
            <p:cNvPr id="15" name="Picture 14" descr="A white object with a black outline&#10;&#10;AI-generated content may be incorrect.">
              <a:extLst>
                <a:ext uri="{FF2B5EF4-FFF2-40B4-BE49-F238E27FC236}">
                  <a16:creationId xmlns:a16="http://schemas.microsoft.com/office/drawing/2014/main" id="{CCAC55BF-38C2-2119-9637-E1BFE6868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176" y="1058040"/>
              <a:ext cx="2715004" cy="4058216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61C578D-F812-B8D2-6190-3847DA2318FE}"/>
                </a:ext>
              </a:extLst>
            </p:cNvPr>
            <p:cNvGrpSpPr/>
            <p:nvPr/>
          </p:nvGrpSpPr>
          <p:grpSpPr>
            <a:xfrm>
              <a:off x="5991388" y="2276872"/>
              <a:ext cx="5845299" cy="3578528"/>
              <a:chOff x="5991388" y="2276872"/>
              <a:chExt cx="5845299" cy="357852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C0D180B-22BD-0049-862D-7F1FDAD7FCC4}"/>
                  </a:ext>
                </a:extLst>
              </p:cNvPr>
              <p:cNvSpPr/>
              <p:nvPr/>
            </p:nvSpPr>
            <p:spPr>
              <a:xfrm>
                <a:off x="8544272" y="5386600"/>
                <a:ext cx="1041030" cy="404724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4B60EA1-8F6E-8522-EDE9-7A1C15292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4272" y="4698859"/>
                <a:ext cx="0" cy="662051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31C9EE9-260B-1124-741D-A1619BCE0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2384" y="4698860"/>
                <a:ext cx="0" cy="66205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754D29-FF0A-4428-3092-440F0B42F5CB}"/>
                  </a:ext>
                </a:extLst>
              </p:cNvPr>
              <p:cNvSpPr txBox="1"/>
              <p:nvPr/>
            </p:nvSpPr>
            <p:spPr>
              <a:xfrm>
                <a:off x="8576265" y="5455980"/>
                <a:ext cx="1009037" cy="3994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sz="1600" b="1" dirty="0"/>
                  <a:t>Slot Width</a:t>
                </a:r>
                <a:endParaRPr lang="en-IN" sz="1600" b="1" dirty="0" err="1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FD30424-ACF4-CBA6-5555-90B17FEA3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6360" y="2276872"/>
                <a:ext cx="1806627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F1E02EC-0A39-7FAD-302F-21A6A9A21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4698859"/>
                <a:ext cx="1662611" cy="0"/>
              </a:xfrm>
              <a:prstGeom prst="line">
                <a:avLst/>
              </a:prstGeom>
              <a:ln w="19050">
                <a:solidFill>
                  <a:srgbClr val="95A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FACC8D-85C0-A58C-652C-F895739912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42987" y="2276872"/>
                <a:ext cx="0" cy="1008112"/>
              </a:xfrm>
              <a:prstGeom prst="line">
                <a:avLst/>
              </a:prstGeom>
              <a:ln w="19050">
                <a:solidFill>
                  <a:srgbClr val="95A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EABEC35-90D4-81E4-F7D8-F988EF1EFE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52613" y="3747393"/>
                <a:ext cx="0" cy="951466"/>
              </a:xfrm>
              <a:prstGeom prst="line">
                <a:avLst/>
              </a:prstGeom>
              <a:ln w="19050">
                <a:solidFill>
                  <a:srgbClr val="95A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1EF5E76-141C-88E5-B44B-152C59275594}"/>
                  </a:ext>
                </a:extLst>
              </p:cNvPr>
              <p:cNvSpPr/>
              <p:nvPr/>
            </p:nvSpPr>
            <p:spPr>
              <a:xfrm>
                <a:off x="10468539" y="3284984"/>
                <a:ext cx="1368148" cy="432147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Slot Height</a:t>
                </a:r>
                <a:endParaRPr lang="en-IN" sz="1600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Block Arc 41">
                <a:extLst>
                  <a:ext uri="{FF2B5EF4-FFF2-40B4-BE49-F238E27FC236}">
                    <a16:creationId xmlns:a16="http://schemas.microsoft.com/office/drawing/2014/main" id="{A1829569-415E-F843-4C33-5549A76AB2E6}"/>
                  </a:ext>
                </a:extLst>
              </p:cNvPr>
              <p:cNvSpPr/>
              <p:nvPr/>
            </p:nvSpPr>
            <p:spPr>
              <a:xfrm rot="3119948">
                <a:off x="8458501" y="4523271"/>
                <a:ext cx="350111" cy="104553"/>
              </a:xfrm>
              <a:prstGeom prst="blockArc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4AA4EC9-83CC-693B-214F-592D0B8DC0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48128" y="4555406"/>
                <a:ext cx="1333302" cy="9668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81B7F69-EAF8-F118-A4B0-5D3C7E8ED5A0}"/>
                  </a:ext>
                </a:extLst>
              </p:cNvPr>
              <p:cNvSpPr/>
              <p:nvPr/>
            </p:nvSpPr>
            <p:spPr>
              <a:xfrm>
                <a:off x="5991388" y="4344517"/>
                <a:ext cx="1256740" cy="441113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Slot Angle</a:t>
                </a:r>
                <a:endParaRPr lang="en-IN" sz="1600" b="1" dirty="0" err="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6028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4042DD-BE03-1B8F-1D44-2648C7232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46E61-04E0-05E6-C2E4-8D6EA533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9E54DA-8805-884A-9AF3-3C950B83E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742" y="263884"/>
            <a:ext cx="10303200" cy="503238"/>
          </a:xfrm>
        </p:spPr>
        <p:txBody>
          <a:bodyPr/>
          <a:lstStyle/>
          <a:p>
            <a:r>
              <a:rPr lang="en-US" dirty="0"/>
              <a:t>Initial Design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A5C9F-E815-3405-8ACE-6A607ECB9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06DDA0-6680-2E0A-CDE8-AE0CDF7ABBC5}"/>
              </a:ext>
            </a:extLst>
          </p:cNvPr>
          <p:cNvGrpSpPr/>
          <p:nvPr/>
        </p:nvGrpSpPr>
        <p:grpSpPr>
          <a:xfrm>
            <a:off x="1310425" y="1461003"/>
            <a:ext cx="4209450" cy="4079866"/>
            <a:chOff x="4206756" y="1283927"/>
            <a:chExt cx="4209450" cy="407986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F27E9E-2D69-C40C-0F7C-6BE6809DD192}"/>
                </a:ext>
              </a:extLst>
            </p:cNvPr>
            <p:cNvGrpSpPr/>
            <p:nvPr/>
          </p:nvGrpSpPr>
          <p:grpSpPr>
            <a:xfrm>
              <a:off x="4206756" y="1290264"/>
              <a:ext cx="1803400" cy="1715007"/>
              <a:chOff x="0" y="0"/>
              <a:chExt cx="1803400" cy="1701044"/>
            </a:xfrm>
          </p:grpSpPr>
          <p:sp>
            <p:nvSpPr>
              <p:cNvPr id="19" name="Text Box 2">
                <a:extLst>
                  <a:ext uri="{FF2B5EF4-FFF2-40B4-BE49-F238E27FC236}">
                    <a16:creationId xmlns:a16="http://schemas.microsoft.com/office/drawing/2014/main" id="{2BE3307B-652C-A2C8-9F30-87CA9B750C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100" y="1384300"/>
                <a:ext cx="1289297" cy="31674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IN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a) Front view</a:t>
                </a:r>
              </a:p>
            </p:txBody>
          </p:sp>
          <p:pic>
            <p:nvPicPr>
              <p:cNvPr id="20" name="Picture 19" descr="A white object with a rectangular object&#10;&#10;AI-generated content may be incorrect.">
                <a:extLst>
                  <a:ext uri="{FF2B5EF4-FFF2-40B4-BE49-F238E27FC236}">
                    <a16:creationId xmlns:a16="http://schemas.microsoft.com/office/drawing/2014/main" id="{CFD9BAE3-DCED-D044-9212-D294960698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01" t="6085" r="6793" b="6129"/>
              <a:stretch>
                <a:fillRect/>
              </a:stretch>
            </p:blipFill>
            <p:spPr bwMode="auto">
              <a:xfrm>
                <a:off x="0" y="0"/>
                <a:ext cx="1803400" cy="137350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59761C-F870-2BEA-BE2E-EE9A8646348F}"/>
                </a:ext>
              </a:extLst>
            </p:cNvPr>
            <p:cNvGrpSpPr/>
            <p:nvPr/>
          </p:nvGrpSpPr>
          <p:grpSpPr>
            <a:xfrm>
              <a:off x="6612806" y="1283927"/>
              <a:ext cx="1803400" cy="1722374"/>
              <a:chOff x="0" y="0"/>
              <a:chExt cx="1803400" cy="1708351"/>
            </a:xfrm>
          </p:grpSpPr>
          <p:sp>
            <p:nvSpPr>
              <p:cNvPr id="17" name="Text Box 2">
                <a:extLst>
                  <a:ext uri="{FF2B5EF4-FFF2-40B4-BE49-F238E27FC236}">
                    <a16:creationId xmlns:a16="http://schemas.microsoft.com/office/drawing/2014/main" id="{66DF60BD-B538-8301-128F-336E20D712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0200" y="1358900"/>
                <a:ext cx="1137144" cy="34945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IN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 Rear view</a:t>
                </a:r>
              </a:p>
            </p:txBody>
          </p:sp>
          <p:pic>
            <p:nvPicPr>
              <p:cNvPr id="18" name="Picture 17" descr="A drawing of a grey object&#10;&#10;AI-generated content may be incorrect.">
                <a:extLst>
                  <a:ext uri="{FF2B5EF4-FFF2-40B4-BE49-F238E27FC236}">
                    <a16:creationId xmlns:a16="http://schemas.microsoft.com/office/drawing/2014/main" id="{A9F322BA-E6FF-07AC-A514-5390DA0A64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82" t="5063" r="7296" b="6329"/>
              <a:stretch>
                <a:fillRect/>
              </a:stretch>
            </p:blipFill>
            <p:spPr bwMode="auto">
              <a:xfrm>
                <a:off x="0" y="0"/>
                <a:ext cx="1803400" cy="13335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6DA0BD-D5A6-7804-4213-4715A7171C9F}"/>
                </a:ext>
              </a:extLst>
            </p:cNvPr>
            <p:cNvGrpSpPr/>
            <p:nvPr/>
          </p:nvGrpSpPr>
          <p:grpSpPr>
            <a:xfrm>
              <a:off x="4458173" y="3544907"/>
              <a:ext cx="2012950" cy="1818886"/>
              <a:chOff x="44734" y="164868"/>
              <a:chExt cx="2012950" cy="1804229"/>
            </a:xfrm>
          </p:grpSpPr>
          <p:sp>
            <p:nvSpPr>
              <p:cNvPr id="15" name="Text Box 2">
                <a:extLst>
                  <a:ext uri="{FF2B5EF4-FFF2-40B4-BE49-F238E27FC236}">
                    <a16:creationId xmlns:a16="http://schemas.microsoft.com/office/drawing/2014/main" id="{F2DCE7E9-DB0C-06BE-06F9-173C7BFA80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215" y="1473324"/>
                <a:ext cx="1104900" cy="49577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IN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 Side view</a:t>
                </a:r>
              </a:p>
            </p:txBody>
          </p:sp>
          <p:pic>
            <p:nvPicPr>
              <p:cNvPr id="16" name="Picture 15" descr="A grey rectangular object with a white background&#10;&#10;AI-generated content may be incorrect.">
                <a:extLst>
                  <a:ext uri="{FF2B5EF4-FFF2-40B4-BE49-F238E27FC236}">
                    <a16:creationId xmlns:a16="http://schemas.microsoft.com/office/drawing/2014/main" id="{5956A7E0-8F8A-B7AA-D9A0-06A37FE618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4" t="9955" r="1745" b="2262"/>
              <a:stretch>
                <a:fillRect/>
              </a:stretch>
            </p:blipFill>
            <p:spPr bwMode="auto">
              <a:xfrm>
                <a:off x="44734" y="164868"/>
                <a:ext cx="2012950" cy="12319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A464F24-AAB1-78E8-E41B-3444723A4162}"/>
                </a:ext>
              </a:extLst>
            </p:cNvPr>
            <p:cNvGrpSpPr/>
            <p:nvPr/>
          </p:nvGrpSpPr>
          <p:grpSpPr>
            <a:xfrm>
              <a:off x="6727353" y="3075687"/>
              <a:ext cx="1568450" cy="2214495"/>
              <a:chOff x="0" y="0"/>
              <a:chExt cx="1568450" cy="2196465"/>
            </a:xfrm>
          </p:grpSpPr>
          <p:pic>
            <p:nvPicPr>
              <p:cNvPr id="13" name="Picture 12" descr="A drawing of a rectangular object&#10;&#10;AI-generated content may be incorrect.">
                <a:extLst>
                  <a:ext uri="{FF2B5EF4-FFF2-40B4-BE49-F238E27FC236}">
                    <a16:creationId xmlns:a16="http://schemas.microsoft.com/office/drawing/2014/main" id="{C84D9A89-4BF3-595C-8E58-4FD4405F06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1" t="2033" r="3694" b="4069"/>
              <a:stretch>
                <a:fillRect/>
              </a:stretch>
            </p:blipFill>
            <p:spPr bwMode="auto">
              <a:xfrm>
                <a:off x="0" y="0"/>
                <a:ext cx="1568450" cy="17589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4" name="Text Box 2">
                <a:extLst>
                  <a:ext uri="{FF2B5EF4-FFF2-40B4-BE49-F238E27FC236}">
                    <a16:creationId xmlns:a16="http://schemas.microsoft.com/office/drawing/2014/main" id="{BD03F64F-7564-925D-57F1-81E9FB23CA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3850" y="1809750"/>
                <a:ext cx="98425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d) Top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CF3205-176B-7E6B-83F8-58C816934FFB}"/>
              </a:ext>
            </a:extLst>
          </p:cNvPr>
          <p:cNvGrpSpPr/>
          <p:nvPr/>
        </p:nvGrpSpPr>
        <p:grpSpPr>
          <a:xfrm>
            <a:off x="1975436" y="534634"/>
            <a:ext cx="8626593" cy="5418667"/>
            <a:chOff x="1941092" y="351186"/>
            <a:chExt cx="8626593" cy="5418667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B73D3FE-E9B6-EE90-20AF-82969196DD9F}"/>
                </a:ext>
              </a:extLst>
            </p:cNvPr>
            <p:cNvSpPr/>
            <p:nvPr/>
          </p:nvSpPr>
          <p:spPr>
            <a:xfrm>
              <a:off x="6364224" y="4381598"/>
              <a:ext cx="554736" cy="642087"/>
            </a:xfrm>
            <a:custGeom>
              <a:avLst/>
              <a:gdLst>
                <a:gd name="connsiteX0" fmla="*/ 42672 w 554736"/>
                <a:gd name="connsiteY0" fmla="*/ 641506 h 642087"/>
                <a:gd name="connsiteX1" fmla="*/ 97536 w 554736"/>
                <a:gd name="connsiteY1" fmla="*/ 611026 h 642087"/>
                <a:gd name="connsiteX2" fmla="*/ 121920 w 554736"/>
                <a:gd name="connsiteY2" fmla="*/ 604930 h 642087"/>
                <a:gd name="connsiteX3" fmla="*/ 164592 w 554736"/>
                <a:gd name="connsiteY3" fmla="*/ 580546 h 642087"/>
                <a:gd name="connsiteX4" fmla="*/ 182880 w 554736"/>
                <a:gd name="connsiteY4" fmla="*/ 568354 h 642087"/>
                <a:gd name="connsiteX5" fmla="*/ 201168 w 554736"/>
                <a:gd name="connsiteY5" fmla="*/ 525682 h 642087"/>
                <a:gd name="connsiteX6" fmla="*/ 237744 w 554736"/>
                <a:gd name="connsiteY6" fmla="*/ 501298 h 642087"/>
                <a:gd name="connsiteX7" fmla="*/ 256032 w 554736"/>
                <a:gd name="connsiteY7" fmla="*/ 483010 h 642087"/>
                <a:gd name="connsiteX8" fmla="*/ 298704 w 554736"/>
                <a:gd name="connsiteY8" fmla="*/ 428146 h 642087"/>
                <a:gd name="connsiteX9" fmla="*/ 316992 w 554736"/>
                <a:gd name="connsiteY9" fmla="*/ 409858 h 642087"/>
                <a:gd name="connsiteX10" fmla="*/ 329184 w 554736"/>
                <a:gd name="connsiteY10" fmla="*/ 391570 h 642087"/>
                <a:gd name="connsiteX11" fmla="*/ 347472 w 554736"/>
                <a:gd name="connsiteY11" fmla="*/ 379378 h 642087"/>
                <a:gd name="connsiteX12" fmla="*/ 390144 w 554736"/>
                <a:gd name="connsiteY12" fmla="*/ 342802 h 642087"/>
                <a:gd name="connsiteX13" fmla="*/ 414528 w 554736"/>
                <a:gd name="connsiteY13" fmla="*/ 306226 h 642087"/>
                <a:gd name="connsiteX14" fmla="*/ 457200 w 554736"/>
                <a:gd name="connsiteY14" fmla="*/ 245266 h 642087"/>
                <a:gd name="connsiteX15" fmla="*/ 475488 w 554736"/>
                <a:gd name="connsiteY15" fmla="*/ 226978 h 642087"/>
                <a:gd name="connsiteX16" fmla="*/ 499872 w 554736"/>
                <a:gd name="connsiteY16" fmla="*/ 184306 h 642087"/>
                <a:gd name="connsiteX17" fmla="*/ 524256 w 554736"/>
                <a:gd name="connsiteY17" fmla="*/ 159922 h 642087"/>
                <a:gd name="connsiteX18" fmla="*/ 530352 w 554736"/>
                <a:gd name="connsiteY18" fmla="*/ 141634 h 642087"/>
                <a:gd name="connsiteX19" fmla="*/ 542544 w 554736"/>
                <a:gd name="connsiteY19" fmla="*/ 123346 h 642087"/>
                <a:gd name="connsiteX20" fmla="*/ 554736 w 554736"/>
                <a:gd name="connsiteY20" fmla="*/ 62386 h 642087"/>
                <a:gd name="connsiteX21" fmla="*/ 365760 w 554736"/>
                <a:gd name="connsiteY21" fmla="*/ 31906 h 642087"/>
                <a:gd name="connsiteX22" fmla="*/ 134112 w 554736"/>
                <a:gd name="connsiteY22" fmla="*/ 129442 h 642087"/>
                <a:gd name="connsiteX23" fmla="*/ 48768 w 554736"/>
                <a:gd name="connsiteY23" fmla="*/ 226978 h 642087"/>
                <a:gd name="connsiteX24" fmla="*/ 30480 w 554736"/>
                <a:gd name="connsiteY24" fmla="*/ 269650 h 642087"/>
                <a:gd name="connsiteX25" fmla="*/ 12192 w 554736"/>
                <a:gd name="connsiteY25" fmla="*/ 330610 h 642087"/>
                <a:gd name="connsiteX26" fmla="*/ 0 w 554736"/>
                <a:gd name="connsiteY26" fmla="*/ 367186 h 642087"/>
                <a:gd name="connsiteX27" fmla="*/ 18288 w 554736"/>
                <a:gd name="connsiteY27" fmla="*/ 489106 h 642087"/>
                <a:gd name="connsiteX28" fmla="*/ 42672 w 554736"/>
                <a:gd name="connsiteY28" fmla="*/ 556162 h 642087"/>
                <a:gd name="connsiteX29" fmla="*/ 48768 w 554736"/>
                <a:gd name="connsiteY29" fmla="*/ 580546 h 642087"/>
                <a:gd name="connsiteX30" fmla="*/ 42672 w 554736"/>
                <a:gd name="connsiteY30" fmla="*/ 641506 h 64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54736" h="642087">
                  <a:moveTo>
                    <a:pt x="42672" y="641506"/>
                  </a:moveTo>
                  <a:cubicBezTo>
                    <a:pt x="50800" y="646586"/>
                    <a:pt x="81989" y="616856"/>
                    <a:pt x="97536" y="611026"/>
                  </a:cubicBezTo>
                  <a:cubicBezTo>
                    <a:pt x="105381" y="608084"/>
                    <a:pt x="113792" y="606962"/>
                    <a:pt x="121920" y="604930"/>
                  </a:cubicBezTo>
                  <a:cubicBezTo>
                    <a:pt x="166476" y="575226"/>
                    <a:pt x="110452" y="611483"/>
                    <a:pt x="164592" y="580546"/>
                  </a:cubicBezTo>
                  <a:cubicBezTo>
                    <a:pt x="170953" y="576911"/>
                    <a:pt x="176784" y="572418"/>
                    <a:pt x="182880" y="568354"/>
                  </a:cubicBezTo>
                  <a:cubicBezTo>
                    <a:pt x="186902" y="552268"/>
                    <a:pt x="187697" y="537470"/>
                    <a:pt x="201168" y="525682"/>
                  </a:cubicBezTo>
                  <a:cubicBezTo>
                    <a:pt x="212195" y="516033"/>
                    <a:pt x="227383" y="511659"/>
                    <a:pt x="237744" y="501298"/>
                  </a:cubicBezTo>
                  <a:lnTo>
                    <a:pt x="256032" y="483010"/>
                  </a:lnTo>
                  <a:cubicBezTo>
                    <a:pt x="267580" y="448365"/>
                    <a:pt x="257584" y="469266"/>
                    <a:pt x="298704" y="428146"/>
                  </a:cubicBezTo>
                  <a:cubicBezTo>
                    <a:pt x="304800" y="422050"/>
                    <a:pt x="312210" y="417031"/>
                    <a:pt x="316992" y="409858"/>
                  </a:cubicBezTo>
                  <a:cubicBezTo>
                    <a:pt x="321056" y="403762"/>
                    <a:pt x="324003" y="396751"/>
                    <a:pt x="329184" y="391570"/>
                  </a:cubicBezTo>
                  <a:cubicBezTo>
                    <a:pt x="334365" y="386389"/>
                    <a:pt x="341510" y="383636"/>
                    <a:pt x="347472" y="379378"/>
                  </a:cubicBezTo>
                  <a:cubicBezTo>
                    <a:pt x="374843" y="359827"/>
                    <a:pt x="367990" y="364956"/>
                    <a:pt x="390144" y="342802"/>
                  </a:cubicBezTo>
                  <a:cubicBezTo>
                    <a:pt x="401803" y="307826"/>
                    <a:pt x="387891" y="340474"/>
                    <a:pt x="414528" y="306226"/>
                  </a:cubicBezTo>
                  <a:cubicBezTo>
                    <a:pt x="443906" y="268454"/>
                    <a:pt x="430565" y="276340"/>
                    <a:pt x="457200" y="245266"/>
                  </a:cubicBezTo>
                  <a:cubicBezTo>
                    <a:pt x="462811" y="238720"/>
                    <a:pt x="469969" y="233601"/>
                    <a:pt x="475488" y="226978"/>
                  </a:cubicBezTo>
                  <a:cubicBezTo>
                    <a:pt x="516303" y="178001"/>
                    <a:pt x="455154" y="243930"/>
                    <a:pt x="499872" y="184306"/>
                  </a:cubicBezTo>
                  <a:cubicBezTo>
                    <a:pt x="506769" y="175110"/>
                    <a:pt x="516128" y="168050"/>
                    <a:pt x="524256" y="159922"/>
                  </a:cubicBezTo>
                  <a:cubicBezTo>
                    <a:pt x="526288" y="153826"/>
                    <a:pt x="527478" y="147381"/>
                    <a:pt x="530352" y="141634"/>
                  </a:cubicBezTo>
                  <a:cubicBezTo>
                    <a:pt x="533629" y="135081"/>
                    <a:pt x="539658" y="130080"/>
                    <a:pt x="542544" y="123346"/>
                  </a:cubicBezTo>
                  <a:cubicBezTo>
                    <a:pt x="547504" y="111772"/>
                    <a:pt x="553361" y="70637"/>
                    <a:pt x="554736" y="62386"/>
                  </a:cubicBezTo>
                  <a:cubicBezTo>
                    <a:pt x="539563" y="-28652"/>
                    <a:pt x="556304" y="-2738"/>
                    <a:pt x="365760" y="31906"/>
                  </a:cubicBezTo>
                  <a:cubicBezTo>
                    <a:pt x="275375" y="48340"/>
                    <a:pt x="210751" y="88175"/>
                    <a:pt x="134112" y="129442"/>
                  </a:cubicBezTo>
                  <a:cubicBezTo>
                    <a:pt x="105664" y="161954"/>
                    <a:pt x="65786" y="187270"/>
                    <a:pt x="48768" y="226978"/>
                  </a:cubicBezTo>
                  <a:cubicBezTo>
                    <a:pt x="42672" y="241202"/>
                    <a:pt x="36035" y="255206"/>
                    <a:pt x="30480" y="269650"/>
                  </a:cubicBezTo>
                  <a:cubicBezTo>
                    <a:pt x="10887" y="320593"/>
                    <a:pt x="24503" y="289574"/>
                    <a:pt x="12192" y="330610"/>
                  </a:cubicBezTo>
                  <a:cubicBezTo>
                    <a:pt x="8499" y="342920"/>
                    <a:pt x="4064" y="354994"/>
                    <a:pt x="0" y="367186"/>
                  </a:cubicBezTo>
                  <a:cubicBezTo>
                    <a:pt x="6096" y="407826"/>
                    <a:pt x="10527" y="448751"/>
                    <a:pt x="18288" y="489106"/>
                  </a:cubicBezTo>
                  <a:cubicBezTo>
                    <a:pt x="22816" y="512653"/>
                    <a:pt x="35179" y="533683"/>
                    <a:pt x="42672" y="556162"/>
                  </a:cubicBezTo>
                  <a:cubicBezTo>
                    <a:pt x="45321" y="564110"/>
                    <a:pt x="46951" y="572367"/>
                    <a:pt x="48768" y="580546"/>
                  </a:cubicBezTo>
                  <a:cubicBezTo>
                    <a:pt x="55661" y="611565"/>
                    <a:pt x="34544" y="636426"/>
                    <a:pt x="42672" y="6415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EFFBB99-CA56-1693-A95B-1299F342475D}"/>
                </a:ext>
              </a:extLst>
            </p:cNvPr>
            <p:cNvGrpSpPr/>
            <p:nvPr/>
          </p:nvGrpSpPr>
          <p:grpSpPr>
            <a:xfrm>
              <a:off x="1941092" y="351186"/>
              <a:ext cx="8557958" cy="5418667"/>
              <a:chOff x="2745794" y="351186"/>
              <a:chExt cx="8557958" cy="541866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19EA132-B0FF-204D-2AB3-5D1C23E05768}"/>
                  </a:ext>
                </a:extLst>
              </p:cNvPr>
              <p:cNvGrpSpPr/>
              <p:nvPr/>
            </p:nvGrpSpPr>
            <p:grpSpPr>
              <a:xfrm>
                <a:off x="2745794" y="351186"/>
                <a:ext cx="8557958" cy="5418667"/>
                <a:chOff x="2745794" y="351186"/>
                <a:chExt cx="8557958" cy="5418667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AE1F1CD2-D949-91FF-33DB-BC28E51743A0}"/>
                    </a:ext>
                  </a:extLst>
                </p:cNvPr>
                <p:cNvGrpSpPr/>
                <p:nvPr/>
              </p:nvGrpSpPr>
              <p:grpSpPr>
                <a:xfrm>
                  <a:off x="2745794" y="351186"/>
                  <a:ext cx="8557958" cy="5418667"/>
                  <a:chOff x="2745794" y="351186"/>
                  <a:chExt cx="8557958" cy="5418667"/>
                </a:xfrm>
              </p:grpSpPr>
              <p:sp>
                <p:nvSpPr>
                  <p:cNvPr id="40" name="Flowchart: Process 39">
                    <a:extLst>
                      <a:ext uri="{FF2B5EF4-FFF2-40B4-BE49-F238E27FC236}">
                        <a16:creationId xmlns:a16="http://schemas.microsoft.com/office/drawing/2014/main" id="{B9017893-EA52-3E15-495C-76B1517F9094}"/>
                      </a:ext>
                    </a:extLst>
                  </p:cNvPr>
                  <p:cNvSpPr/>
                  <p:nvPr/>
                </p:nvSpPr>
                <p:spPr>
                  <a:xfrm>
                    <a:off x="7320136" y="3264378"/>
                    <a:ext cx="3983616" cy="799302"/>
                  </a:xfrm>
                  <a:prstGeom prst="flowChartProcess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D635535B-7387-0E17-7C95-5BB9C8D58F1A}"/>
                      </a:ext>
                    </a:extLst>
                  </p:cNvPr>
                  <p:cNvGrpSpPr/>
                  <p:nvPr/>
                </p:nvGrpSpPr>
                <p:grpSpPr>
                  <a:xfrm>
                    <a:off x="2745794" y="351186"/>
                    <a:ext cx="8557958" cy="5418667"/>
                    <a:chOff x="2131008" y="719666"/>
                    <a:chExt cx="9292493" cy="5418667"/>
                  </a:xfrm>
                </p:grpSpPr>
                <p:sp>
                  <p:nvSpPr>
                    <p:cNvPr id="38" name="Flowchart: Process 37">
                      <a:extLst>
                        <a:ext uri="{FF2B5EF4-FFF2-40B4-BE49-F238E27FC236}">
                          <a16:creationId xmlns:a16="http://schemas.microsoft.com/office/drawing/2014/main" id="{9C14DBBF-9B21-5A76-93AF-EAC7B11930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4659" y="4926599"/>
                      <a:ext cx="5248842" cy="799302"/>
                    </a:xfrm>
                    <a:prstGeom prst="flowChartProcess">
                      <a:avLst/>
                    </a:pr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36" name="Flowchart: Process 35">
                      <a:extLst>
                        <a:ext uri="{FF2B5EF4-FFF2-40B4-BE49-F238E27FC236}">
                          <a16:creationId xmlns:a16="http://schemas.microsoft.com/office/drawing/2014/main" id="{5D951B8D-8634-5694-0EEF-A67CD7F5B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7968" y="2416761"/>
                      <a:ext cx="4325533" cy="799301"/>
                    </a:xfrm>
                    <a:prstGeom prst="flowChartProcess">
                      <a:avLst/>
                    </a:pr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4" name="Flowchart: Process 33">
                      <a:extLst>
                        <a:ext uri="{FF2B5EF4-FFF2-40B4-BE49-F238E27FC236}">
                          <a16:creationId xmlns:a16="http://schemas.microsoft.com/office/drawing/2014/main" id="{E5B19AED-D08C-255A-52FC-FBC3F7CB1C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2575" y="1176459"/>
                      <a:ext cx="5310926" cy="823505"/>
                    </a:xfrm>
                    <a:prstGeom prst="flowChartProcess">
                      <a:avLst/>
                    </a:pr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33" name="Block Arc 32">
                      <a:extLst>
                        <a:ext uri="{FF2B5EF4-FFF2-40B4-BE49-F238E27FC236}">
                          <a16:creationId xmlns:a16="http://schemas.microsoft.com/office/drawing/2014/main" id="{01252554-377C-67FE-7B60-4DC389AE7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008" y="719666"/>
                      <a:ext cx="5310926" cy="5418667"/>
                    </a:xfrm>
                    <a:prstGeom prst="blockArc">
                      <a:avLst>
                        <a:gd name="adj1" fmla="val 17527788"/>
                        <a:gd name="adj2" fmla="val 4119114"/>
                        <a:gd name="adj3" fmla="val 5750"/>
                      </a:avLst>
                    </a:pr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35" name="Freeform: Shape 34">
                      <a:extLst>
                        <a:ext uri="{FF2B5EF4-FFF2-40B4-BE49-F238E27FC236}">
                          <a16:creationId xmlns:a16="http://schemas.microsoft.com/office/drawing/2014/main" id="{A5173581-65C4-77F6-BA09-EB0022829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7498" y="1198676"/>
                      <a:ext cx="1849022" cy="1337327"/>
                    </a:xfrm>
                    <a:custGeom>
                      <a:avLst/>
                      <a:gdLst>
                        <a:gd name="connsiteX0" fmla="*/ 0 w 1849022"/>
                        <a:gd name="connsiteY0" fmla="*/ 0 h 1337327"/>
                        <a:gd name="connsiteX1" fmla="*/ 1849022 w 1849022"/>
                        <a:gd name="connsiteY1" fmla="*/ 0 h 1337327"/>
                        <a:gd name="connsiteX2" fmla="*/ 1849022 w 1849022"/>
                        <a:gd name="connsiteY2" fmla="*/ 1337327 h 1337327"/>
                        <a:gd name="connsiteX3" fmla="*/ 0 w 1849022"/>
                        <a:gd name="connsiteY3" fmla="*/ 1337327 h 1337327"/>
                        <a:gd name="connsiteX4" fmla="*/ 0 w 1849022"/>
                        <a:gd name="connsiteY4" fmla="*/ 0 h 1337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49022" h="1337327">
                          <a:moveTo>
                            <a:pt x="0" y="0"/>
                          </a:moveTo>
                          <a:lnTo>
                            <a:pt x="1849022" y="0"/>
                          </a:lnTo>
                          <a:lnTo>
                            <a:pt x="1849022" y="1337327"/>
                          </a:lnTo>
                          <a:lnTo>
                            <a:pt x="0" y="13373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71120" tIns="71120" rIns="71120" bIns="71120" numCol="1" spcCol="1270" anchor="ctr" anchorCtr="0">
                      <a:noAutofit/>
                    </a:bodyPr>
                    <a:lstStyle/>
                    <a:p>
                      <a:pPr marL="0" lvl="0" indent="0" algn="l" defTabSz="24892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None/>
                      </a:pPr>
                      <a:endParaRPr lang="en-IN" sz="5600" kern="1200"/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77097A40-DAAB-E108-4FFE-5D703CDADA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99107" y="2767922"/>
                      <a:ext cx="1849022" cy="1337327"/>
                    </a:xfrm>
                    <a:custGeom>
                      <a:avLst/>
                      <a:gdLst>
                        <a:gd name="connsiteX0" fmla="*/ 0 w 1849022"/>
                        <a:gd name="connsiteY0" fmla="*/ 0 h 1337327"/>
                        <a:gd name="connsiteX1" fmla="*/ 1849022 w 1849022"/>
                        <a:gd name="connsiteY1" fmla="*/ 0 h 1337327"/>
                        <a:gd name="connsiteX2" fmla="*/ 1849022 w 1849022"/>
                        <a:gd name="connsiteY2" fmla="*/ 1337327 h 1337327"/>
                        <a:gd name="connsiteX3" fmla="*/ 0 w 1849022"/>
                        <a:gd name="connsiteY3" fmla="*/ 1337327 h 1337327"/>
                        <a:gd name="connsiteX4" fmla="*/ 0 w 1849022"/>
                        <a:gd name="connsiteY4" fmla="*/ 0 h 1337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49022" h="1337327">
                          <a:moveTo>
                            <a:pt x="0" y="0"/>
                          </a:moveTo>
                          <a:lnTo>
                            <a:pt x="1849022" y="0"/>
                          </a:lnTo>
                          <a:lnTo>
                            <a:pt x="1849022" y="1337327"/>
                          </a:lnTo>
                          <a:lnTo>
                            <a:pt x="0" y="13373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71120" tIns="71120" rIns="71120" bIns="71120" numCol="1" spcCol="1270" anchor="ctr" anchorCtr="0">
                      <a:noAutofit/>
                    </a:bodyPr>
                    <a:lstStyle/>
                    <a:p>
                      <a:pPr marL="0" lvl="0" indent="0" algn="l" defTabSz="24892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None/>
                      </a:pPr>
                      <a:endParaRPr lang="en-IN" sz="5600" kern="1200"/>
                    </a:p>
                  </p:txBody>
                </p:sp>
                <p:sp>
                  <p:nvSpPr>
                    <p:cNvPr id="39" name="Freeform: Shape 38">
                      <a:extLst>
                        <a:ext uri="{FF2B5EF4-FFF2-40B4-BE49-F238E27FC236}">
                          <a16:creationId xmlns:a16="http://schemas.microsoft.com/office/drawing/2014/main" id="{7D9ECBB2-C7A8-1296-AB04-53CC6921E2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7498" y="4370763"/>
                      <a:ext cx="1849022" cy="1337327"/>
                    </a:xfrm>
                    <a:custGeom>
                      <a:avLst/>
                      <a:gdLst>
                        <a:gd name="connsiteX0" fmla="*/ 0 w 1849022"/>
                        <a:gd name="connsiteY0" fmla="*/ 0 h 1337327"/>
                        <a:gd name="connsiteX1" fmla="*/ 1849022 w 1849022"/>
                        <a:gd name="connsiteY1" fmla="*/ 0 h 1337327"/>
                        <a:gd name="connsiteX2" fmla="*/ 1849022 w 1849022"/>
                        <a:gd name="connsiteY2" fmla="*/ 1337327 h 1337327"/>
                        <a:gd name="connsiteX3" fmla="*/ 0 w 1849022"/>
                        <a:gd name="connsiteY3" fmla="*/ 1337327 h 1337327"/>
                        <a:gd name="connsiteX4" fmla="*/ 0 w 1849022"/>
                        <a:gd name="connsiteY4" fmla="*/ 0 h 1337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49022" h="1337327">
                          <a:moveTo>
                            <a:pt x="0" y="0"/>
                          </a:moveTo>
                          <a:lnTo>
                            <a:pt x="1849022" y="0"/>
                          </a:lnTo>
                          <a:lnTo>
                            <a:pt x="1849022" y="1337327"/>
                          </a:lnTo>
                          <a:lnTo>
                            <a:pt x="0" y="13373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71120" tIns="71120" rIns="71120" bIns="71120" numCol="1" spcCol="1270" anchor="ctr" anchorCtr="0">
                      <a:noAutofit/>
                    </a:bodyPr>
                    <a:lstStyle/>
                    <a:p>
                      <a:pPr marL="0" lvl="0" indent="0" algn="l" defTabSz="24892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None/>
                      </a:pPr>
                      <a:endParaRPr lang="en-IN" sz="5600" kern="1200"/>
                    </a:p>
                  </p:txBody>
                </p:sp>
              </p:grpSp>
            </p:grp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8FA0AABD-B4D5-A8DA-49AC-696A4D9148DA}"/>
                    </a:ext>
                  </a:extLst>
                </p:cNvPr>
                <p:cNvSpPr/>
                <p:nvPr/>
              </p:nvSpPr>
              <p:spPr>
                <a:xfrm>
                  <a:off x="6317673" y="1063949"/>
                  <a:ext cx="602672" cy="757924"/>
                </a:xfrm>
                <a:custGeom>
                  <a:avLst/>
                  <a:gdLst>
                    <a:gd name="connsiteX0" fmla="*/ 20782 w 602672"/>
                    <a:gd name="connsiteY0" fmla="*/ 2851 h 757924"/>
                    <a:gd name="connsiteX1" fmla="*/ 55418 w 602672"/>
                    <a:gd name="connsiteY1" fmla="*/ 9778 h 757924"/>
                    <a:gd name="connsiteX2" fmla="*/ 117763 w 602672"/>
                    <a:gd name="connsiteY2" fmla="*/ 44415 h 757924"/>
                    <a:gd name="connsiteX3" fmla="*/ 138545 w 602672"/>
                    <a:gd name="connsiteY3" fmla="*/ 65196 h 757924"/>
                    <a:gd name="connsiteX4" fmla="*/ 187036 w 602672"/>
                    <a:gd name="connsiteY4" fmla="*/ 92906 h 757924"/>
                    <a:gd name="connsiteX5" fmla="*/ 263236 w 602672"/>
                    <a:gd name="connsiteY5" fmla="*/ 162178 h 757924"/>
                    <a:gd name="connsiteX6" fmla="*/ 290945 w 602672"/>
                    <a:gd name="connsiteY6" fmla="*/ 189887 h 757924"/>
                    <a:gd name="connsiteX7" fmla="*/ 318654 w 602672"/>
                    <a:gd name="connsiteY7" fmla="*/ 210669 h 757924"/>
                    <a:gd name="connsiteX8" fmla="*/ 353291 w 602672"/>
                    <a:gd name="connsiteY8" fmla="*/ 252233 h 757924"/>
                    <a:gd name="connsiteX9" fmla="*/ 374072 w 602672"/>
                    <a:gd name="connsiteY9" fmla="*/ 259160 h 757924"/>
                    <a:gd name="connsiteX10" fmla="*/ 401782 w 602672"/>
                    <a:gd name="connsiteY10" fmla="*/ 279942 h 757924"/>
                    <a:gd name="connsiteX11" fmla="*/ 422563 w 602672"/>
                    <a:gd name="connsiteY11" fmla="*/ 293796 h 757924"/>
                    <a:gd name="connsiteX12" fmla="*/ 436418 w 602672"/>
                    <a:gd name="connsiteY12" fmla="*/ 321506 h 757924"/>
                    <a:gd name="connsiteX13" fmla="*/ 457200 w 602672"/>
                    <a:gd name="connsiteY13" fmla="*/ 335360 h 757924"/>
                    <a:gd name="connsiteX14" fmla="*/ 477982 w 602672"/>
                    <a:gd name="connsiteY14" fmla="*/ 356142 h 757924"/>
                    <a:gd name="connsiteX15" fmla="*/ 491836 w 602672"/>
                    <a:gd name="connsiteY15" fmla="*/ 383851 h 757924"/>
                    <a:gd name="connsiteX16" fmla="*/ 519545 w 602672"/>
                    <a:gd name="connsiteY16" fmla="*/ 432342 h 757924"/>
                    <a:gd name="connsiteX17" fmla="*/ 526472 w 602672"/>
                    <a:gd name="connsiteY17" fmla="*/ 453124 h 757924"/>
                    <a:gd name="connsiteX18" fmla="*/ 554182 w 602672"/>
                    <a:gd name="connsiteY18" fmla="*/ 494687 h 757924"/>
                    <a:gd name="connsiteX19" fmla="*/ 581891 w 602672"/>
                    <a:gd name="connsiteY19" fmla="*/ 543178 h 757924"/>
                    <a:gd name="connsiteX20" fmla="*/ 602672 w 602672"/>
                    <a:gd name="connsiteY20" fmla="*/ 612451 h 757924"/>
                    <a:gd name="connsiteX21" fmla="*/ 588818 w 602672"/>
                    <a:gd name="connsiteY21" fmla="*/ 681724 h 757924"/>
                    <a:gd name="connsiteX22" fmla="*/ 547254 w 602672"/>
                    <a:gd name="connsiteY22" fmla="*/ 723287 h 757924"/>
                    <a:gd name="connsiteX23" fmla="*/ 498763 w 602672"/>
                    <a:gd name="connsiteY23" fmla="*/ 737142 h 757924"/>
                    <a:gd name="connsiteX24" fmla="*/ 381000 w 602672"/>
                    <a:gd name="connsiteY24" fmla="*/ 757924 h 757924"/>
                    <a:gd name="connsiteX25" fmla="*/ 145472 w 602672"/>
                    <a:gd name="connsiteY25" fmla="*/ 702506 h 757924"/>
                    <a:gd name="connsiteX26" fmla="*/ 90054 w 602672"/>
                    <a:gd name="connsiteY26" fmla="*/ 647087 h 757924"/>
                    <a:gd name="connsiteX27" fmla="*/ 13854 w 602672"/>
                    <a:gd name="connsiteY27" fmla="*/ 439269 h 757924"/>
                    <a:gd name="connsiteX28" fmla="*/ 0 w 602672"/>
                    <a:gd name="connsiteY28" fmla="*/ 342287 h 757924"/>
                    <a:gd name="connsiteX29" fmla="*/ 6927 w 602672"/>
                    <a:gd name="connsiteY29" fmla="*/ 79051 h 757924"/>
                    <a:gd name="connsiteX30" fmla="*/ 20782 w 602672"/>
                    <a:gd name="connsiteY30" fmla="*/ 58269 h 757924"/>
                    <a:gd name="connsiteX31" fmla="*/ 20782 w 602672"/>
                    <a:gd name="connsiteY31" fmla="*/ 2851 h 75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02672" h="757924">
                      <a:moveTo>
                        <a:pt x="20782" y="2851"/>
                      </a:moveTo>
                      <a:cubicBezTo>
                        <a:pt x="26555" y="-5231"/>
                        <a:pt x="44248" y="6055"/>
                        <a:pt x="55418" y="9778"/>
                      </a:cubicBezTo>
                      <a:cubicBezTo>
                        <a:pt x="67260" y="13725"/>
                        <a:pt x="110661" y="39089"/>
                        <a:pt x="117763" y="44415"/>
                      </a:cubicBezTo>
                      <a:cubicBezTo>
                        <a:pt x="125600" y="50293"/>
                        <a:pt x="131019" y="58925"/>
                        <a:pt x="138545" y="65196"/>
                      </a:cubicBezTo>
                      <a:cubicBezTo>
                        <a:pt x="161427" y="84264"/>
                        <a:pt x="159933" y="75966"/>
                        <a:pt x="187036" y="92906"/>
                      </a:cubicBezTo>
                      <a:cubicBezTo>
                        <a:pt x="217703" y="112073"/>
                        <a:pt x="236932" y="135874"/>
                        <a:pt x="263236" y="162178"/>
                      </a:cubicBezTo>
                      <a:cubicBezTo>
                        <a:pt x="272472" y="171414"/>
                        <a:pt x="280495" y="182050"/>
                        <a:pt x="290945" y="189887"/>
                      </a:cubicBezTo>
                      <a:cubicBezTo>
                        <a:pt x="300181" y="196814"/>
                        <a:pt x="310490" y="202505"/>
                        <a:pt x="318654" y="210669"/>
                      </a:cubicBezTo>
                      <a:cubicBezTo>
                        <a:pt x="344211" y="236226"/>
                        <a:pt x="319246" y="229536"/>
                        <a:pt x="353291" y="252233"/>
                      </a:cubicBezTo>
                      <a:cubicBezTo>
                        <a:pt x="359366" y="256283"/>
                        <a:pt x="367145" y="256851"/>
                        <a:pt x="374072" y="259160"/>
                      </a:cubicBezTo>
                      <a:cubicBezTo>
                        <a:pt x="383309" y="266087"/>
                        <a:pt x="392387" y="273231"/>
                        <a:pt x="401782" y="279942"/>
                      </a:cubicBezTo>
                      <a:cubicBezTo>
                        <a:pt x="408557" y="284781"/>
                        <a:pt x="417233" y="287400"/>
                        <a:pt x="422563" y="293796"/>
                      </a:cubicBezTo>
                      <a:cubicBezTo>
                        <a:pt x="429174" y="301729"/>
                        <a:pt x="429807" y="313573"/>
                        <a:pt x="436418" y="321506"/>
                      </a:cubicBezTo>
                      <a:cubicBezTo>
                        <a:pt x="441748" y="327902"/>
                        <a:pt x="450804" y="330030"/>
                        <a:pt x="457200" y="335360"/>
                      </a:cubicBezTo>
                      <a:cubicBezTo>
                        <a:pt x="464726" y="341632"/>
                        <a:pt x="471055" y="349215"/>
                        <a:pt x="477982" y="356142"/>
                      </a:cubicBezTo>
                      <a:cubicBezTo>
                        <a:pt x="482600" y="365378"/>
                        <a:pt x="486713" y="374885"/>
                        <a:pt x="491836" y="383851"/>
                      </a:cubicBezTo>
                      <a:cubicBezTo>
                        <a:pt x="511715" y="418639"/>
                        <a:pt x="501601" y="390471"/>
                        <a:pt x="519545" y="432342"/>
                      </a:cubicBezTo>
                      <a:cubicBezTo>
                        <a:pt x="522421" y="439054"/>
                        <a:pt x="522926" y="446741"/>
                        <a:pt x="526472" y="453124"/>
                      </a:cubicBezTo>
                      <a:cubicBezTo>
                        <a:pt x="534559" y="467680"/>
                        <a:pt x="554182" y="494687"/>
                        <a:pt x="554182" y="494687"/>
                      </a:cubicBezTo>
                      <a:cubicBezTo>
                        <a:pt x="575369" y="558251"/>
                        <a:pt x="539953" y="459301"/>
                        <a:pt x="581891" y="543178"/>
                      </a:cubicBezTo>
                      <a:cubicBezTo>
                        <a:pt x="590323" y="560042"/>
                        <a:pt x="597701" y="592565"/>
                        <a:pt x="602672" y="612451"/>
                      </a:cubicBezTo>
                      <a:cubicBezTo>
                        <a:pt x="598054" y="635542"/>
                        <a:pt x="595743" y="659217"/>
                        <a:pt x="588818" y="681724"/>
                      </a:cubicBezTo>
                      <a:cubicBezTo>
                        <a:pt x="583861" y="697834"/>
                        <a:pt x="560404" y="717310"/>
                        <a:pt x="547254" y="723287"/>
                      </a:cubicBezTo>
                      <a:cubicBezTo>
                        <a:pt x="531950" y="730243"/>
                        <a:pt x="515072" y="733065"/>
                        <a:pt x="498763" y="737142"/>
                      </a:cubicBezTo>
                      <a:cubicBezTo>
                        <a:pt x="436144" y="752797"/>
                        <a:pt x="441889" y="750312"/>
                        <a:pt x="381000" y="757924"/>
                      </a:cubicBezTo>
                      <a:cubicBezTo>
                        <a:pt x="274008" y="745085"/>
                        <a:pt x="221927" y="760972"/>
                        <a:pt x="145472" y="702506"/>
                      </a:cubicBezTo>
                      <a:cubicBezTo>
                        <a:pt x="124720" y="686637"/>
                        <a:pt x="108527" y="665560"/>
                        <a:pt x="90054" y="647087"/>
                      </a:cubicBezTo>
                      <a:cubicBezTo>
                        <a:pt x="7693" y="465892"/>
                        <a:pt x="29501" y="554010"/>
                        <a:pt x="13854" y="439269"/>
                      </a:cubicBezTo>
                      <a:cubicBezTo>
                        <a:pt x="9442" y="406913"/>
                        <a:pt x="0" y="342287"/>
                        <a:pt x="0" y="342287"/>
                      </a:cubicBezTo>
                      <a:cubicBezTo>
                        <a:pt x="2309" y="254542"/>
                        <a:pt x="521" y="166593"/>
                        <a:pt x="6927" y="79051"/>
                      </a:cubicBezTo>
                      <a:cubicBezTo>
                        <a:pt x="7535" y="70748"/>
                        <a:pt x="15943" y="65044"/>
                        <a:pt x="20782" y="58269"/>
                      </a:cubicBezTo>
                      <a:cubicBezTo>
                        <a:pt x="44334" y="25296"/>
                        <a:pt x="15009" y="10933"/>
                        <a:pt x="20782" y="285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AC9BDC8-2C41-0FBB-3864-54F1F2E07DF1}"/>
                  </a:ext>
                </a:extLst>
              </p:cNvPr>
              <p:cNvSpPr/>
              <p:nvPr/>
            </p:nvSpPr>
            <p:spPr>
              <a:xfrm>
                <a:off x="6300072" y="4469008"/>
                <a:ext cx="598508" cy="573989"/>
              </a:xfrm>
              <a:custGeom>
                <a:avLst/>
                <a:gdLst>
                  <a:gd name="connsiteX0" fmla="*/ 106139 w 598508"/>
                  <a:gd name="connsiteY0" fmla="*/ 557487 h 573989"/>
                  <a:gd name="connsiteX1" fmla="*/ 133192 w 598508"/>
                  <a:gd name="connsiteY1" fmla="*/ 552076 h 573989"/>
                  <a:gd name="connsiteX2" fmla="*/ 144013 w 598508"/>
                  <a:gd name="connsiteY2" fmla="*/ 535844 h 573989"/>
                  <a:gd name="connsiteX3" fmla="*/ 154835 w 598508"/>
                  <a:gd name="connsiteY3" fmla="*/ 525023 h 573989"/>
                  <a:gd name="connsiteX4" fmla="*/ 176477 w 598508"/>
                  <a:gd name="connsiteY4" fmla="*/ 514201 h 573989"/>
                  <a:gd name="connsiteX5" fmla="*/ 192709 w 598508"/>
                  <a:gd name="connsiteY5" fmla="*/ 497970 h 573989"/>
                  <a:gd name="connsiteX6" fmla="*/ 214352 w 598508"/>
                  <a:gd name="connsiteY6" fmla="*/ 481738 h 573989"/>
                  <a:gd name="connsiteX7" fmla="*/ 230584 w 598508"/>
                  <a:gd name="connsiteY7" fmla="*/ 470916 h 573989"/>
                  <a:gd name="connsiteX8" fmla="*/ 246816 w 598508"/>
                  <a:gd name="connsiteY8" fmla="*/ 454684 h 573989"/>
                  <a:gd name="connsiteX9" fmla="*/ 263048 w 598508"/>
                  <a:gd name="connsiteY9" fmla="*/ 443863 h 573989"/>
                  <a:gd name="connsiteX10" fmla="*/ 279279 w 598508"/>
                  <a:gd name="connsiteY10" fmla="*/ 427631 h 573989"/>
                  <a:gd name="connsiteX11" fmla="*/ 295511 w 598508"/>
                  <a:gd name="connsiteY11" fmla="*/ 416810 h 573989"/>
                  <a:gd name="connsiteX12" fmla="*/ 322565 w 598508"/>
                  <a:gd name="connsiteY12" fmla="*/ 389756 h 573989"/>
                  <a:gd name="connsiteX13" fmla="*/ 355029 w 598508"/>
                  <a:gd name="connsiteY13" fmla="*/ 362703 h 573989"/>
                  <a:gd name="connsiteX14" fmla="*/ 376671 w 598508"/>
                  <a:gd name="connsiteY14" fmla="*/ 324829 h 573989"/>
                  <a:gd name="connsiteX15" fmla="*/ 387492 w 598508"/>
                  <a:gd name="connsiteY15" fmla="*/ 314007 h 573989"/>
                  <a:gd name="connsiteX16" fmla="*/ 398314 w 598508"/>
                  <a:gd name="connsiteY16" fmla="*/ 297775 h 573989"/>
                  <a:gd name="connsiteX17" fmla="*/ 419956 w 598508"/>
                  <a:gd name="connsiteY17" fmla="*/ 281543 h 573989"/>
                  <a:gd name="connsiteX18" fmla="*/ 430778 w 598508"/>
                  <a:gd name="connsiteY18" fmla="*/ 265312 h 573989"/>
                  <a:gd name="connsiteX19" fmla="*/ 441599 w 598508"/>
                  <a:gd name="connsiteY19" fmla="*/ 254490 h 573989"/>
                  <a:gd name="connsiteX20" fmla="*/ 452420 w 598508"/>
                  <a:gd name="connsiteY20" fmla="*/ 232848 h 573989"/>
                  <a:gd name="connsiteX21" fmla="*/ 479474 w 598508"/>
                  <a:gd name="connsiteY21" fmla="*/ 205794 h 573989"/>
                  <a:gd name="connsiteX22" fmla="*/ 490295 w 598508"/>
                  <a:gd name="connsiteY22" fmla="*/ 184152 h 573989"/>
                  <a:gd name="connsiteX23" fmla="*/ 501116 w 598508"/>
                  <a:gd name="connsiteY23" fmla="*/ 173330 h 573989"/>
                  <a:gd name="connsiteX24" fmla="*/ 511937 w 598508"/>
                  <a:gd name="connsiteY24" fmla="*/ 157099 h 573989"/>
                  <a:gd name="connsiteX25" fmla="*/ 544401 w 598508"/>
                  <a:gd name="connsiteY25" fmla="*/ 130045 h 573989"/>
                  <a:gd name="connsiteX26" fmla="*/ 555223 w 598508"/>
                  <a:gd name="connsiteY26" fmla="*/ 113813 h 573989"/>
                  <a:gd name="connsiteX27" fmla="*/ 560633 w 598508"/>
                  <a:gd name="connsiteY27" fmla="*/ 97581 h 573989"/>
                  <a:gd name="connsiteX28" fmla="*/ 571455 w 598508"/>
                  <a:gd name="connsiteY28" fmla="*/ 86760 h 573989"/>
                  <a:gd name="connsiteX29" fmla="*/ 582276 w 598508"/>
                  <a:gd name="connsiteY29" fmla="*/ 70528 h 573989"/>
                  <a:gd name="connsiteX30" fmla="*/ 587687 w 598508"/>
                  <a:gd name="connsiteY30" fmla="*/ 54296 h 573989"/>
                  <a:gd name="connsiteX31" fmla="*/ 598508 w 598508"/>
                  <a:gd name="connsiteY31" fmla="*/ 32654 h 573989"/>
                  <a:gd name="connsiteX32" fmla="*/ 587687 w 598508"/>
                  <a:gd name="connsiteY32" fmla="*/ 5600 h 573989"/>
                  <a:gd name="connsiteX33" fmla="*/ 555223 w 598508"/>
                  <a:gd name="connsiteY33" fmla="*/ 190 h 573989"/>
                  <a:gd name="connsiteX34" fmla="*/ 355029 w 598508"/>
                  <a:gd name="connsiteY34" fmla="*/ 11011 h 573989"/>
                  <a:gd name="connsiteX35" fmla="*/ 214352 w 598508"/>
                  <a:gd name="connsiteY35" fmla="*/ 38064 h 573989"/>
                  <a:gd name="connsiteX36" fmla="*/ 116960 w 598508"/>
                  <a:gd name="connsiteY36" fmla="*/ 75939 h 573989"/>
                  <a:gd name="connsiteX37" fmla="*/ 35800 w 598508"/>
                  <a:gd name="connsiteY37" fmla="*/ 130045 h 573989"/>
                  <a:gd name="connsiteX38" fmla="*/ 19568 w 598508"/>
                  <a:gd name="connsiteY38" fmla="*/ 189562 h 573989"/>
                  <a:gd name="connsiteX39" fmla="*/ 8747 w 598508"/>
                  <a:gd name="connsiteY39" fmla="*/ 222026 h 573989"/>
                  <a:gd name="connsiteX40" fmla="*/ 19568 w 598508"/>
                  <a:gd name="connsiteY40" fmla="*/ 465506 h 573989"/>
                  <a:gd name="connsiteX41" fmla="*/ 52032 w 598508"/>
                  <a:gd name="connsiteY41" fmla="*/ 492559 h 573989"/>
                  <a:gd name="connsiteX42" fmla="*/ 84496 w 598508"/>
                  <a:gd name="connsiteY42" fmla="*/ 514201 h 573989"/>
                  <a:gd name="connsiteX43" fmla="*/ 106139 w 598508"/>
                  <a:gd name="connsiteY43" fmla="*/ 541255 h 573989"/>
                  <a:gd name="connsiteX44" fmla="*/ 122371 w 598508"/>
                  <a:gd name="connsiteY44" fmla="*/ 573719 h 573989"/>
                  <a:gd name="connsiteX45" fmla="*/ 106139 w 598508"/>
                  <a:gd name="connsiteY45" fmla="*/ 557487 h 573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98508" h="573989">
                    <a:moveTo>
                      <a:pt x="106139" y="557487"/>
                    </a:moveTo>
                    <a:cubicBezTo>
                      <a:pt x="107942" y="553880"/>
                      <a:pt x="125207" y="556639"/>
                      <a:pt x="133192" y="552076"/>
                    </a:cubicBezTo>
                    <a:cubicBezTo>
                      <a:pt x="138838" y="548850"/>
                      <a:pt x="139951" y="540922"/>
                      <a:pt x="144013" y="535844"/>
                    </a:cubicBezTo>
                    <a:cubicBezTo>
                      <a:pt x="147200" y="531861"/>
                      <a:pt x="150590" y="527853"/>
                      <a:pt x="154835" y="525023"/>
                    </a:cubicBezTo>
                    <a:cubicBezTo>
                      <a:pt x="161546" y="520549"/>
                      <a:pt x="169914" y="518889"/>
                      <a:pt x="176477" y="514201"/>
                    </a:cubicBezTo>
                    <a:cubicBezTo>
                      <a:pt x="182703" y="509754"/>
                      <a:pt x="186899" y="502949"/>
                      <a:pt x="192709" y="497970"/>
                    </a:cubicBezTo>
                    <a:cubicBezTo>
                      <a:pt x="199556" y="492101"/>
                      <a:pt x="207014" y="486980"/>
                      <a:pt x="214352" y="481738"/>
                    </a:cubicBezTo>
                    <a:cubicBezTo>
                      <a:pt x="219644" y="477958"/>
                      <a:pt x="225588" y="475079"/>
                      <a:pt x="230584" y="470916"/>
                    </a:cubicBezTo>
                    <a:cubicBezTo>
                      <a:pt x="236462" y="466017"/>
                      <a:pt x="240938" y="459583"/>
                      <a:pt x="246816" y="454684"/>
                    </a:cubicBezTo>
                    <a:cubicBezTo>
                      <a:pt x="251812" y="450521"/>
                      <a:pt x="258052" y="448026"/>
                      <a:pt x="263048" y="443863"/>
                    </a:cubicBezTo>
                    <a:cubicBezTo>
                      <a:pt x="268926" y="438965"/>
                      <a:pt x="273401" y="432529"/>
                      <a:pt x="279279" y="427631"/>
                    </a:cubicBezTo>
                    <a:cubicBezTo>
                      <a:pt x="284275" y="423468"/>
                      <a:pt x="290617" y="421092"/>
                      <a:pt x="295511" y="416810"/>
                    </a:cubicBezTo>
                    <a:cubicBezTo>
                      <a:pt x="305109" y="408412"/>
                      <a:pt x="311953" y="396830"/>
                      <a:pt x="322565" y="389756"/>
                    </a:cubicBezTo>
                    <a:cubicBezTo>
                      <a:pt x="338525" y="379116"/>
                      <a:pt x="342010" y="378326"/>
                      <a:pt x="355029" y="362703"/>
                    </a:cubicBezTo>
                    <a:cubicBezTo>
                      <a:pt x="373474" y="340569"/>
                      <a:pt x="359035" y="351284"/>
                      <a:pt x="376671" y="324829"/>
                    </a:cubicBezTo>
                    <a:cubicBezTo>
                      <a:pt x="379501" y="320584"/>
                      <a:pt x="384305" y="317990"/>
                      <a:pt x="387492" y="314007"/>
                    </a:cubicBezTo>
                    <a:cubicBezTo>
                      <a:pt x="391554" y="308929"/>
                      <a:pt x="393716" y="302373"/>
                      <a:pt x="398314" y="297775"/>
                    </a:cubicBezTo>
                    <a:cubicBezTo>
                      <a:pt x="404690" y="291399"/>
                      <a:pt x="413579" y="287919"/>
                      <a:pt x="419956" y="281543"/>
                    </a:cubicBezTo>
                    <a:cubicBezTo>
                      <a:pt x="424554" y="276945"/>
                      <a:pt x="426716" y="270390"/>
                      <a:pt x="430778" y="265312"/>
                    </a:cubicBezTo>
                    <a:cubicBezTo>
                      <a:pt x="433965" y="261329"/>
                      <a:pt x="438769" y="258735"/>
                      <a:pt x="441599" y="254490"/>
                    </a:cubicBezTo>
                    <a:cubicBezTo>
                      <a:pt x="446073" y="247779"/>
                      <a:pt x="447468" y="239214"/>
                      <a:pt x="452420" y="232848"/>
                    </a:cubicBezTo>
                    <a:cubicBezTo>
                      <a:pt x="460250" y="222781"/>
                      <a:pt x="473771" y="217201"/>
                      <a:pt x="479474" y="205794"/>
                    </a:cubicBezTo>
                    <a:cubicBezTo>
                      <a:pt x="483081" y="198580"/>
                      <a:pt x="485821" y="190863"/>
                      <a:pt x="490295" y="184152"/>
                    </a:cubicBezTo>
                    <a:cubicBezTo>
                      <a:pt x="493125" y="179907"/>
                      <a:pt x="497929" y="177313"/>
                      <a:pt x="501116" y="173330"/>
                    </a:cubicBezTo>
                    <a:cubicBezTo>
                      <a:pt x="505178" y="168252"/>
                      <a:pt x="507875" y="162177"/>
                      <a:pt x="511937" y="157099"/>
                    </a:cubicBezTo>
                    <a:cubicBezTo>
                      <a:pt x="526490" y="138908"/>
                      <a:pt x="523354" y="151092"/>
                      <a:pt x="544401" y="130045"/>
                    </a:cubicBezTo>
                    <a:cubicBezTo>
                      <a:pt x="548999" y="125447"/>
                      <a:pt x="551616" y="119224"/>
                      <a:pt x="555223" y="113813"/>
                    </a:cubicBezTo>
                    <a:cubicBezTo>
                      <a:pt x="557026" y="108402"/>
                      <a:pt x="557699" y="102472"/>
                      <a:pt x="560633" y="97581"/>
                    </a:cubicBezTo>
                    <a:cubicBezTo>
                      <a:pt x="563258" y="93207"/>
                      <a:pt x="568268" y="90743"/>
                      <a:pt x="571455" y="86760"/>
                    </a:cubicBezTo>
                    <a:cubicBezTo>
                      <a:pt x="575517" y="81682"/>
                      <a:pt x="579368" y="76344"/>
                      <a:pt x="582276" y="70528"/>
                    </a:cubicBezTo>
                    <a:cubicBezTo>
                      <a:pt x="584827" y="65427"/>
                      <a:pt x="585440" y="59538"/>
                      <a:pt x="587687" y="54296"/>
                    </a:cubicBezTo>
                    <a:cubicBezTo>
                      <a:pt x="590864" y="46883"/>
                      <a:pt x="594901" y="39868"/>
                      <a:pt x="598508" y="32654"/>
                    </a:cubicBezTo>
                    <a:cubicBezTo>
                      <a:pt x="594901" y="23636"/>
                      <a:pt x="595457" y="11428"/>
                      <a:pt x="587687" y="5600"/>
                    </a:cubicBezTo>
                    <a:cubicBezTo>
                      <a:pt x="578911" y="-982"/>
                      <a:pt x="566191" y="-65"/>
                      <a:pt x="555223" y="190"/>
                    </a:cubicBezTo>
                    <a:cubicBezTo>
                      <a:pt x="488412" y="1744"/>
                      <a:pt x="421760" y="7404"/>
                      <a:pt x="355029" y="11011"/>
                    </a:cubicBezTo>
                    <a:cubicBezTo>
                      <a:pt x="308137" y="20029"/>
                      <a:pt x="259653" y="22964"/>
                      <a:pt x="214352" y="38064"/>
                    </a:cubicBezTo>
                    <a:cubicBezTo>
                      <a:pt x="175655" y="50963"/>
                      <a:pt x="153416" y="56639"/>
                      <a:pt x="116960" y="75939"/>
                    </a:cubicBezTo>
                    <a:cubicBezTo>
                      <a:pt x="89703" y="90369"/>
                      <a:pt x="60909" y="112111"/>
                      <a:pt x="35800" y="130045"/>
                    </a:cubicBezTo>
                    <a:cubicBezTo>
                      <a:pt x="3100" y="228149"/>
                      <a:pt x="42511" y="105438"/>
                      <a:pt x="19568" y="189562"/>
                    </a:cubicBezTo>
                    <a:cubicBezTo>
                      <a:pt x="16567" y="200567"/>
                      <a:pt x="12354" y="211205"/>
                      <a:pt x="8747" y="222026"/>
                    </a:cubicBezTo>
                    <a:cubicBezTo>
                      <a:pt x="-5447" y="321381"/>
                      <a:pt x="-2733" y="282643"/>
                      <a:pt x="19568" y="465506"/>
                    </a:cubicBezTo>
                    <a:cubicBezTo>
                      <a:pt x="21671" y="482746"/>
                      <a:pt x="40937" y="485902"/>
                      <a:pt x="52032" y="492559"/>
                    </a:cubicBezTo>
                    <a:cubicBezTo>
                      <a:pt x="63184" y="499250"/>
                      <a:pt x="84496" y="514201"/>
                      <a:pt x="84496" y="514201"/>
                    </a:cubicBezTo>
                    <a:cubicBezTo>
                      <a:pt x="98097" y="555003"/>
                      <a:pt x="78168" y="506289"/>
                      <a:pt x="106139" y="541255"/>
                    </a:cubicBezTo>
                    <a:cubicBezTo>
                      <a:pt x="106746" y="542014"/>
                      <a:pt x="116206" y="577418"/>
                      <a:pt x="122371" y="573719"/>
                    </a:cubicBezTo>
                    <a:cubicBezTo>
                      <a:pt x="132746" y="567494"/>
                      <a:pt x="104336" y="561094"/>
                      <a:pt x="106139" y="55748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765100-5381-1CD9-B05D-EDD9AAD9A3F5}"/>
                </a:ext>
              </a:extLst>
            </p:cNvPr>
            <p:cNvSpPr txBox="1"/>
            <p:nvPr/>
          </p:nvSpPr>
          <p:spPr>
            <a:xfrm>
              <a:off x="6832210" y="1004373"/>
              <a:ext cx="3735475" cy="436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600" dirty="0"/>
                <a:t>Parametric tool geometry easily adaptable for different slot sizes.</a:t>
              </a:r>
              <a:endParaRPr lang="en-IN" sz="1600" dirty="0" err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7B04A5-9C72-0783-3182-F48AD99D4EFE}"/>
                </a:ext>
              </a:extLst>
            </p:cNvPr>
            <p:cNvSpPr txBox="1"/>
            <p:nvPr/>
          </p:nvSpPr>
          <p:spPr>
            <a:xfrm>
              <a:off x="6952874" y="3416508"/>
              <a:ext cx="3425512" cy="5032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600" dirty="0"/>
                <a:t>Inner and outer guide rails to maintain precise alignment with the stator slot.</a:t>
              </a:r>
              <a:endParaRPr lang="en-IN" sz="1600" dirty="0" err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F65A7C-161A-41F6-8C92-5A1ED94A91BB}"/>
                </a:ext>
              </a:extLst>
            </p:cNvPr>
            <p:cNvSpPr txBox="1"/>
            <p:nvPr/>
          </p:nvSpPr>
          <p:spPr>
            <a:xfrm>
              <a:off x="6479508" y="4734078"/>
              <a:ext cx="3168648" cy="4199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600" dirty="0"/>
                <a:t>Cheap and Easily prototyped.</a:t>
              </a:r>
              <a:br>
                <a:rPr lang="en-IN" sz="1600" dirty="0"/>
              </a:br>
              <a:r>
                <a:rPr lang="en-IN" sz="1600" dirty="0"/>
                <a:t>Material used - PLA</a:t>
              </a:r>
              <a:endParaRPr lang="en-US" sz="16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8ABEBF-50EE-0419-1E8F-B45B623A6C91}"/>
                </a:ext>
              </a:extLst>
            </p:cNvPr>
            <p:cNvSpPr txBox="1"/>
            <p:nvPr/>
          </p:nvSpPr>
          <p:spPr>
            <a:xfrm>
              <a:off x="6901416" y="2098234"/>
              <a:ext cx="3546176" cy="6024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600" dirty="0"/>
                <a:t>Flared, tapered internal channel, that guides the slot liner smoothly towards the stator slot.</a:t>
              </a:r>
              <a:endParaRPr lang="en-IN" sz="16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414048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3E7B2E-6F9D-7E47-B942-2E6AAF56D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91CA9-4B34-6D6A-1EA4-F5B1D6C2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15A79B-A8CF-DB53-6B86-1890CE1E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and Limitations of the Initial prototype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BC243-DCB2-C2B4-9FAC-D8F23009C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F70986-0560-E7DE-A1BF-0CEAED0110F0}"/>
              </a:ext>
            </a:extLst>
          </p:cNvPr>
          <p:cNvGrpSpPr/>
          <p:nvPr/>
        </p:nvGrpSpPr>
        <p:grpSpPr>
          <a:xfrm>
            <a:off x="911424" y="850637"/>
            <a:ext cx="4283169" cy="5234207"/>
            <a:chOff x="1380784" y="945886"/>
            <a:chExt cx="4283169" cy="523420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7FB2DAB-77C2-462C-8E0C-A11BBA38300B}"/>
                </a:ext>
              </a:extLst>
            </p:cNvPr>
            <p:cNvGrpSpPr/>
            <p:nvPr/>
          </p:nvGrpSpPr>
          <p:grpSpPr>
            <a:xfrm>
              <a:off x="1380784" y="945886"/>
              <a:ext cx="4283169" cy="2532804"/>
              <a:chOff x="2037493" y="2067688"/>
              <a:chExt cx="2372728" cy="2532804"/>
            </a:xfrm>
          </p:grpSpPr>
          <p:sp>
            <p:nvSpPr>
              <p:cNvPr id="39" name="Rectangle: Top Corners Rounded 38">
                <a:extLst>
                  <a:ext uri="{FF2B5EF4-FFF2-40B4-BE49-F238E27FC236}">
                    <a16:creationId xmlns:a16="http://schemas.microsoft.com/office/drawing/2014/main" id="{3B24B5B3-0446-8A3F-25A8-1FF6A1DCA81B}"/>
                  </a:ext>
                </a:extLst>
              </p:cNvPr>
              <p:cNvSpPr/>
              <p:nvPr/>
            </p:nvSpPr>
            <p:spPr>
              <a:xfrm>
                <a:off x="2037493" y="2067688"/>
                <a:ext cx="2372728" cy="1771191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FD853D2-FBA4-4AB6-F6B0-3BE46C5A7254}"/>
                  </a:ext>
                </a:extLst>
              </p:cNvPr>
              <p:cNvSpPr/>
              <p:nvPr/>
            </p:nvSpPr>
            <p:spPr>
              <a:xfrm>
                <a:off x="2037493" y="3838880"/>
                <a:ext cx="2372728" cy="761612"/>
              </a:xfrm>
              <a:custGeom>
                <a:avLst/>
                <a:gdLst>
                  <a:gd name="connsiteX0" fmla="*/ 0 w 2372728"/>
                  <a:gd name="connsiteY0" fmla="*/ 0 h 761612"/>
                  <a:gd name="connsiteX1" fmla="*/ 2372728 w 2372728"/>
                  <a:gd name="connsiteY1" fmla="*/ 0 h 761612"/>
                  <a:gd name="connsiteX2" fmla="*/ 2372728 w 2372728"/>
                  <a:gd name="connsiteY2" fmla="*/ 761612 h 761612"/>
                  <a:gd name="connsiteX3" fmla="*/ 0 w 2372728"/>
                  <a:gd name="connsiteY3" fmla="*/ 761612 h 761612"/>
                  <a:gd name="connsiteX4" fmla="*/ 0 w 2372728"/>
                  <a:gd name="connsiteY4" fmla="*/ 0 h 761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2728" h="761612">
                    <a:moveTo>
                      <a:pt x="0" y="0"/>
                    </a:moveTo>
                    <a:lnTo>
                      <a:pt x="2372728" y="0"/>
                    </a:lnTo>
                    <a:lnTo>
                      <a:pt x="2372728" y="761612"/>
                    </a:lnTo>
                    <a:lnTo>
                      <a:pt x="0" y="76161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9070" tIns="0" rIns="761483" bIns="0" numCol="1" spcCol="1270" anchor="ctr" anchorCtr="0">
                <a:noAutofit/>
              </a:bodyPr>
              <a:lstStyle/>
              <a:p>
                <a:pPr marL="0" lvl="0" indent="0" algn="l" defTabSz="2089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IN" sz="4700" kern="1200"/>
              </a:p>
            </p:txBody>
          </p:sp>
        </p:grpSp>
        <p:pic>
          <p:nvPicPr>
            <p:cNvPr id="35" name="Picture 34" descr="A grey rectangular object with a white background&#10;&#10;AI-generated content may be incorrect.">
              <a:extLst>
                <a:ext uri="{FF2B5EF4-FFF2-40B4-BE49-F238E27FC236}">
                  <a16:creationId xmlns:a16="http://schemas.microsoft.com/office/drawing/2014/main" id="{F2DAD98F-4E1B-8F24-9E76-59EF323B6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0" t="8573" b="4761"/>
            <a:stretch>
              <a:fillRect/>
            </a:stretch>
          </p:blipFill>
          <p:spPr bwMode="auto">
            <a:xfrm>
              <a:off x="2639616" y="1252426"/>
              <a:ext cx="2400300" cy="134574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7EECBF5-E9BE-E480-3897-A4DAEF242869}"/>
                </a:ext>
              </a:extLst>
            </p:cNvPr>
            <p:cNvGrpSpPr/>
            <p:nvPr/>
          </p:nvGrpSpPr>
          <p:grpSpPr>
            <a:xfrm>
              <a:off x="1380784" y="3647289"/>
              <a:ext cx="4283169" cy="2532804"/>
              <a:chOff x="1812830" y="3681641"/>
              <a:chExt cx="4283169" cy="2532804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BD96084-B011-9182-E282-F9B350A3CF1C}"/>
                  </a:ext>
                </a:extLst>
              </p:cNvPr>
              <p:cNvGrpSpPr/>
              <p:nvPr/>
            </p:nvGrpSpPr>
            <p:grpSpPr>
              <a:xfrm>
                <a:off x="1812830" y="3681641"/>
                <a:ext cx="4283169" cy="2532804"/>
                <a:chOff x="4811744" y="2067688"/>
                <a:chExt cx="2372728" cy="2532804"/>
              </a:xfrm>
            </p:grpSpPr>
            <p:sp>
              <p:nvSpPr>
                <p:cNvPr id="42" name="Rectangle: Top Corners Rounded 41">
                  <a:extLst>
                    <a:ext uri="{FF2B5EF4-FFF2-40B4-BE49-F238E27FC236}">
                      <a16:creationId xmlns:a16="http://schemas.microsoft.com/office/drawing/2014/main" id="{7B595EA5-482A-8A93-DB26-9AB5AB81798A}"/>
                    </a:ext>
                  </a:extLst>
                </p:cNvPr>
                <p:cNvSpPr/>
                <p:nvPr/>
              </p:nvSpPr>
              <p:spPr>
                <a:xfrm>
                  <a:off x="4811744" y="2067688"/>
                  <a:ext cx="2372728" cy="1771191"/>
                </a:xfrm>
                <a:prstGeom prst="round2SameRect">
                  <a:avLst>
                    <a:gd name="adj1" fmla="val 8000"/>
                    <a:gd name="adj2" fmla="val 0"/>
                  </a:avLst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34EEF1E6-4861-E4D6-D030-DACCE9252FB9}"/>
                    </a:ext>
                  </a:extLst>
                </p:cNvPr>
                <p:cNvSpPr/>
                <p:nvPr/>
              </p:nvSpPr>
              <p:spPr>
                <a:xfrm>
                  <a:off x="4811744" y="3838880"/>
                  <a:ext cx="2372728" cy="761612"/>
                </a:xfrm>
                <a:custGeom>
                  <a:avLst/>
                  <a:gdLst>
                    <a:gd name="connsiteX0" fmla="*/ 0 w 2372728"/>
                    <a:gd name="connsiteY0" fmla="*/ 0 h 761612"/>
                    <a:gd name="connsiteX1" fmla="*/ 2372728 w 2372728"/>
                    <a:gd name="connsiteY1" fmla="*/ 0 h 761612"/>
                    <a:gd name="connsiteX2" fmla="*/ 2372728 w 2372728"/>
                    <a:gd name="connsiteY2" fmla="*/ 761612 h 761612"/>
                    <a:gd name="connsiteX3" fmla="*/ 0 w 2372728"/>
                    <a:gd name="connsiteY3" fmla="*/ 761612 h 761612"/>
                    <a:gd name="connsiteX4" fmla="*/ 0 w 2372728"/>
                    <a:gd name="connsiteY4" fmla="*/ 0 h 761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2728" h="761612">
                      <a:moveTo>
                        <a:pt x="0" y="0"/>
                      </a:moveTo>
                      <a:lnTo>
                        <a:pt x="2372728" y="0"/>
                      </a:lnTo>
                      <a:lnTo>
                        <a:pt x="2372728" y="761612"/>
                      </a:lnTo>
                      <a:lnTo>
                        <a:pt x="0" y="7616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9070" tIns="0" rIns="761483" bIns="0" numCol="1" spcCol="1270" anchor="ctr" anchorCtr="0">
                  <a:noAutofit/>
                </a:bodyPr>
                <a:lstStyle/>
                <a:p>
                  <a:pPr marL="0" lvl="0" indent="0" algn="l" defTabSz="2089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IN" sz="4700" kern="1200"/>
                </a:p>
              </p:txBody>
            </p:sp>
          </p:grpSp>
          <p:pic>
            <p:nvPicPr>
              <p:cNvPr id="30" name="Picture 29" descr="A white rectangular object with a white background&#10;&#10;AI-generated content may be incorrect.">
                <a:extLst>
                  <a:ext uri="{FF2B5EF4-FFF2-40B4-BE49-F238E27FC236}">
                    <a16:creationId xmlns:a16="http://schemas.microsoft.com/office/drawing/2014/main" id="{C0B0ADE0-74F6-9838-B8F2-B879408C92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0"/>
              <a:stretch>
                <a:fillRect/>
              </a:stretch>
            </p:blipFill>
            <p:spPr bwMode="auto">
              <a:xfrm>
                <a:off x="2151951" y="3878511"/>
                <a:ext cx="3788410" cy="150939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9393E84-D2BD-426E-27FD-D977E644D368}"/>
                </a:ext>
              </a:extLst>
            </p:cNvPr>
            <p:cNvSpPr txBox="1"/>
            <p:nvPr/>
          </p:nvSpPr>
          <p:spPr>
            <a:xfrm>
              <a:off x="2722206" y="2982798"/>
              <a:ext cx="1783807" cy="3207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800" dirty="0"/>
                <a:t>Initial Prototype</a:t>
              </a:r>
              <a:endParaRPr lang="en-IN" sz="1800" dirty="0" err="1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9C47A68-1F61-373C-FA2E-43113C43D29A}"/>
                </a:ext>
              </a:extLst>
            </p:cNvPr>
            <p:cNvSpPr txBox="1"/>
            <p:nvPr/>
          </p:nvSpPr>
          <p:spPr>
            <a:xfrm>
              <a:off x="2923919" y="5688147"/>
              <a:ext cx="2082421" cy="3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800" dirty="0"/>
                <a:t>Final Prototype</a:t>
              </a:r>
              <a:endParaRPr lang="en-IN" sz="1800" dirty="0" err="1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0541A70-AFA0-D9BC-8D81-F9AC6B9B91C2}"/>
              </a:ext>
            </a:extLst>
          </p:cNvPr>
          <p:cNvSpPr txBox="1"/>
          <p:nvPr/>
        </p:nvSpPr>
        <p:spPr>
          <a:xfrm>
            <a:off x="5808621" y="1442317"/>
            <a:ext cx="5616624" cy="35283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1600" u="sng" dirty="0"/>
              <a:t>Prototype Evaluation: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The initial prototype confirmed the feasibility of the parametric funnel concept but revealed key weaknesses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Three external guide rails made insertion process-sensitive and dependent on precise alignment.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Short tail section and wide inlet shifted the center of gravity forward, causing funnel instability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Complex geometry reduced adaptability across stator types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Findings guided redesign for improved tolerance, locking, and stability in automated use.</a:t>
            </a:r>
          </a:p>
        </p:txBody>
      </p:sp>
    </p:spTree>
    <p:extLst>
      <p:ext uri="{BB962C8B-B14F-4D97-AF65-F5344CB8AC3E}">
        <p14:creationId xmlns:p14="http://schemas.microsoft.com/office/powerpoint/2010/main" val="4288030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F26B0-55AC-112A-8C8B-4457D5A3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CD9E08-1FE5-9424-D17B-C461D03AB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2A91BB-6A33-25AF-3C86-7E636F2C8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Design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2ED4F-F9DD-9762-C410-9AEA05105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191A09-8077-D49C-8877-6D223848F99F}"/>
              </a:ext>
            </a:extLst>
          </p:cNvPr>
          <p:cNvGrpSpPr/>
          <p:nvPr/>
        </p:nvGrpSpPr>
        <p:grpSpPr>
          <a:xfrm>
            <a:off x="695400" y="1340768"/>
            <a:ext cx="5038575" cy="4389937"/>
            <a:chOff x="3499176" y="1052242"/>
            <a:chExt cx="5038575" cy="43899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D2086E9-C913-1A7A-13F5-BA562B94E083}"/>
                </a:ext>
              </a:extLst>
            </p:cNvPr>
            <p:cNvGrpSpPr/>
            <p:nvPr/>
          </p:nvGrpSpPr>
          <p:grpSpPr>
            <a:xfrm>
              <a:off x="3557603" y="1052242"/>
              <a:ext cx="1701499" cy="1527277"/>
              <a:chOff x="270499" y="-32787"/>
              <a:chExt cx="1898650" cy="1906793"/>
            </a:xfrm>
          </p:grpSpPr>
          <p:pic>
            <p:nvPicPr>
              <p:cNvPr id="22" name="Picture 21" descr="A white object with a curved section&#10;&#10;AI-generated content may be incorrect.">
                <a:extLst>
                  <a:ext uri="{FF2B5EF4-FFF2-40B4-BE49-F238E27FC236}">
                    <a16:creationId xmlns:a16="http://schemas.microsoft.com/office/drawing/2014/main" id="{51C65056-BD67-8241-3097-2DDB99BA20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5" t="2954" r="4864"/>
              <a:stretch>
                <a:fillRect/>
              </a:stretch>
            </p:blipFill>
            <p:spPr bwMode="auto">
              <a:xfrm>
                <a:off x="270499" y="-32787"/>
                <a:ext cx="1898650" cy="14605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3" name="Text Box 2">
                <a:extLst>
                  <a:ext uri="{FF2B5EF4-FFF2-40B4-BE49-F238E27FC236}">
                    <a16:creationId xmlns:a16="http://schemas.microsoft.com/office/drawing/2014/main" id="{FFCEC5C0-F9E5-080C-A615-054CE860CA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8051" y="1487291"/>
                <a:ext cx="1275213" cy="3867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a) Front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B1AE47-30F2-B200-7AA7-C8ECD8C57C69}"/>
                </a:ext>
              </a:extLst>
            </p:cNvPr>
            <p:cNvGrpSpPr/>
            <p:nvPr/>
          </p:nvGrpSpPr>
          <p:grpSpPr>
            <a:xfrm>
              <a:off x="6661659" y="1079128"/>
              <a:ext cx="1657056" cy="1568729"/>
              <a:chOff x="0" y="0"/>
              <a:chExt cx="1911350" cy="2030412"/>
            </a:xfrm>
          </p:grpSpPr>
          <p:pic>
            <p:nvPicPr>
              <p:cNvPr id="20" name="Picture 19" descr="A white object with a zipper&#10;&#10;AI-generated content may be incorrect.">
                <a:extLst>
                  <a:ext uri="{FF2B5EF4-FFF2-40B4-BE49-F238E27FC236}">
                    <a16:creationId xmlns:a16="http://schemas.microsoft.com/office/drawing/2014/main" id="{E5142808-649E-814F-7BA1-F282F9749A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94" r="3925"/>
              <a:stretch>
                <a:fillRect/>
              </a:stretch>
            </p:blipFill>
            <p:spPr bwMode="auto">
              <a:xfrm>
                <a:off x="0" y="0"/>
                <a:ext cx="1911350" cy="1581151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1" name="Text Box 2">
                <a:extLst>
                  <a:ext uri="{FF2B5EF4-FFF2-40B4-BE49-F238E27FC236}">
                    <a16:creationId xmlns:a16="http://schemas.microsoft.com/office/drawing/2014/main" id="{C15FA9EE-A193-E20E-628F-E9316F7D3F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4189" y="1643696"/>
                <a:ext cx="1307273" cy="38671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 Rear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970E221-2131-9291-4BE3-96981073C1D1}"/>
                </a:ext>
              </a:extLst>
            </p:cNvPr>
            <p:cNvGrpSpPr/>
            <p:nvPr/>
          </p:nvGrpSpPr>
          <p:grpSpPr>
            <a:xfrm>
              <a:off x="5312795" y="1107869"/>
              <a:ext cx="1295171" cy="2604666"/>
              <a:chOff x="133366" y="-61479"/>
              <a:chExt cx="1295400" cy="2931045"/>
            </a:xfrm>
          </p:grpSpPr>
          <p:pic>
            <p:nvPicPr>
              <p:cNvPr id="18" name="Picture 17" descr="A white rectangular object with black lines&#10;&#10;AI-generated content may be incorrect.">
                <a:extLst>
                  <a:ext uri="{FF2B5EF4-FFF2-40B4-BE49-F238E27FC236}">
                    <a16:creationId xmlns:a16="http://schemas.microsoft.com/office/drawing/2014/main" id="{A8D75E44-8F94-A576-5982-32848275B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8" r="2712"/>
              <a:stretch>
                <a:fillRect/>
              </a:stretch>
            </p:blipFill>
            <p:spPr bwMode="auto">
              <a:xfrm>
                <a:off x="133366" y="-61479"/>
                <a:ext cx="1295400" cy="24320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9" name="Text Box 2">
                <a:extLst>
                  <a:ext uri="{FF2B5EF4-FFF2-40B4-BE49-F238E27FC236}">
                    <a16:creationId xmlns:a16="http://schemas.microsoft.com/office/drawing/2014/main" id="{399F3748-58C7-E3B1-AAEA-FF07166FBE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76" y="2482851"/>
                <a:ext cx="96520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 Top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6E5ABD-6FA6-ED69-902A-CE87B234CE48}"/>
                </a:ext>
              </a:extLst>
            </p:cNvPr>
            <p:cNvGrpSpPr/>
            <p:nvPr/>
          </p:nvGrpSpPr>
          <p:grpSpPr>
            <a:xfrm>
              <a:off x="3499176" y="3742833"/>
              <a:ext cx="2431619" cy="1398065"/>
              <a:chOff x="390236" y="29552"/>
              <a:chExt cx="2432050" cy="1573250"/>
            </a:xfrm>
          </p:grpSpPr>
          <p:pic>
            <p:nvPicPr>
              <p:cNvPr id="16" name="Picture 15" descr="A white rectangular object with a white background&#10;&#10;AI-generated content may be incorrect.">
                <a:extLst>
                  <a:ext uri="{FF2B5EF4-FFF2-40B4-BE49-F238E27FC236}">
                    <a16:creationId xmlns:a16="http://schemas.microsoft.com/office/drawing/2014/main" id="{2269A3DD-C6BA-8693-4BFE-A72F1814DF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2" t="3930"/>
              <a:stretch>
                <a:fillRect/>
              </a:stretch>
            </p:blipFill>
            <p:spPr bwMode="auto">
              <a:xfrm>
                <a:off x="390236" y="29552"/>
                <a:ext cx="2432050" cy="10223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7" name="Text Box 2">
                <a:extLst>
                  <a:ext uri="{FF2B5EF4-FFF2-40B4-BE49-F238E27FC236}">
                    <a16:creationId xmlns:a16="http://schemas.microsoft.com/office/drawing/2014/main" id="{49FD4F38-CD95-685E-8DB5-2D6F8476BA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564" y="1216087"/>
                <a:ext cx="107315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d) Side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25F678F-C2C0-53EC-9B8F-814725A2B024}"/>
                </a:ext>
              </a:extLst>
            </p:cNvPr>
            <p:cNvGrpSpPr/>
            <p:nvPr/>
          </p:nvGrpSpPr>
          <p:grpSpPr>
            <a:xfrm>
              <a:off x="6442622" y="3317427"/>
              <a:ext cx="2095129" cy="2124752"/>
              <a:chOff x="41566" y="-339850"/>
              <a:chExt cx="2095500" cy="2390996"/>
            </a:xfrm>
          </p:grpSpPr>
          <p:pic>
            <p:nvPicPr>
              <p:cNvPr id="14" name="Picture 13" descr="A white box with a handle">
                <a:extLst>
                  <a:ext uri="{FF2B5EF4-FFF2-40B4-BE49-F238E27FC236}">
                    <a16:creationId xmlns:a16="http://schemas.microsoft.com/office/drawing/2014/main" id="{5C189384-6F99-6426-EE77-A1D5F994C5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76" t="4564" r="3428" b="3770"/>
              <a:stretch>
                <a:fillRect/>
              </a:stretch>
            </p:blipFill>
            <p:spPr bwMode="auto">
              <a:xfrm>
                <a:off x="41566" y="-339850"/>
                <a:ext cx="2095500" cy="1879599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5" name="Text Box 2">
                <a:extLst>
                  <a:ext uri="{FF2B5EF4-FFF2-40B4-BE49-F238E27FC236}">
                    <a16:creationId xmlns:a16="http://schemas.microsoft.com/office/drawing/2014/main" id="{A724CF4A-7607-9BC6-F75C-E95C03A858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783" y="1664431"/>
                <a:ext cx="133350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e) Isometric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9AF7854-EE4B-E3A4-1567-F708801E0172}"/>
              </a:ext>
            </a:extLst>
          </p:cNvPr>
          <p:cNvGrpSpPr/>
          <p:nvPr/>
        </p:nvGrpSpPr>
        <p:grpSpPr>
          <a:xfrm>
            <a:off x="1989553" y="575033"/>
            <a:ext cx="8930982" cy="5418667"/>
            <a:chOff x="2745794" y="351186"/>
            <a:chExt cx="8930982" cy="541866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9655870-638F-68DE-6B4A-2B53D6628660}"/>
                </a:ext>
              </a:extLst>
            </p:cNvPr>
            <p:cNvGrpSpPr/>
            <p:nvPr/>
          </p:nvGrpSpPr>
          <p:grpSpPr>
            <a:xfrm>
              <a:off x="2745794" y="351186"/>
              <a:ext cx="8930982" cy="5418667"/>
              <a:chOff x="2745794" y="351186"/>
              <a:chExt cx="8930982" cy="541866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5E557CC-D626-AA84-9084-61B11141FE35}"/>
                  </a:ext>
                </a:extLst>
              </p:cNvPr>
              <p:cNvGrpSpPr/>
              <p:nvPr/>
            </p:nvGrpSpPr>
            <p:grpSpPr>
              <a:xfrm>
                <a:off x="2745794" y="351186"/>
                <a:ext cx="8930982" cy="5418667"/>
                <a:chOff x="2745794" y="351186"/>
                <a:chExt cx="8930982" cy="5418667"/>
              </a:xfrm>
            </p:grpSpPr>
            <p:sp>
              <p:nvSpPr>
                <p:cNvPr id="28" name="Flowchart: Process 27">
                  <a:extLst>
                    <a:ext uri="{FF2B5EF4-FFF2-40B4-BE49-F238E27FC236}">
                      <a16:creationId xmlns:a16="http://schemas.microsoft.com/office/drawing/2014/main" id="{3B493A69-D7FD-9400-5E83-F6DE604FC432}"/>
                    </a:ext>
                  </a:extLst>
                </p:cNvPr>
                <p:cNvSpPr/>
                <p:nvPr/>
              </p:nvSpPr>
              <p:spPr>
                <a:xfrm>
                  <a:off x="7320136" y="3264378"/>
                  <a:ext cx="4356640" cy="799302"/>
                </a:xfrm>
                <a:prstGeom prst="flowChartProcess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 dirty="0"/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7831BF71-C609-75BD-9E1D-EFDC3C81F301}"/>
                    </a:ext>
                  </a:extLst>
                </p:cNvPr>
                <p:cNvGrpSpPr/>
                <p:nvPr/>
              </p:nvGrpSpPr>
              <p:grpSpPr>
                <a:xfrm>
                  <a:off x="2745794" y="351186"/>
                  <a:ext cx="8930982" cy="5418667"/>
                  <a:chOff x="2131008" y="719666"/>
                  <a:chExt cx="9697534" cy="5418667"/>
                </a:xfrm>
              </p:grpSpPr>
              <p:sp>
                <p:nvSpPr>
                  <p:cNvPr id="30" name="Flowchart: Process 29">
                    <a:extLst>
                      <a:ext uri="{FF2B5EF4-FFF2-40B4-BE49-F238E27FC236}">
                        <a16:creationId xmlns:a16="http://schemas.microsoft.com/office/drawing/2014/main" id="{A81B166F-61F5-FDCF-BB91-53F427F7C7A1}"/>
                      </a:ext>
                    </a:extLst>
                  </p:cNvPr>
                  <p:cNvSpPr/>
                  <p:nvPr/>
                </p:nvSpPr>
                <p:spPr>
                  <a:xfrm>
                    <a:off x="6174659" y="4926599"/>
                    <a:ext cx="5653883" cy="799302"/>
                  </a:xfrm>
                  <a:prstGeom prst="flowChartProcess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sp>
                <p:nvSpPr>
                  <p:cNvPr id="31" name="Flowchart: Process 30">
                    <a:extLst>
                      <a:ext uri="{FF2B5EF4-FFF2-40B4-BE49-F238E27FC236}">
                        <a16:creationId xmlns:a16="http://schemas.microsoft.com/office/drawing/2014/main" id="{18BE9940-7B09-C4F6-C7D1-437E2C43FC0F}"/>
                      </a:ext>
                    </a:extLst>
                  </p:cNvPr>
                  <p:cNvSpPr/>
                  <p:nvPr/>
                </p:nvSpPr>
                <p:spPr>
                  <a:xfrm>
                    <a:off x="7097968" y="2416761"/>
                    <a:ext cx="4730574" cy="799301"/>
                  </a:xfrm>
                  <a:prstGeom prst="flowChartProcess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sp>
                <p:nvSpPr>
                  <p:cNvPr id="32" name="Flowchart: Process 31">
                    <a:extLst>
                      <a:ext uri="{FF2B5EF4-FFF2-40B4-BE49-F238E27FC236}">
                        <a16:creationId xmlns:a16="http://schemas.microsoft.com/office/drawing/2014/main" id="{027F678B-AF6C-4FFA-78BF-B70377D9DB97}"/>
                      </a:ext>
                    </a:extLst>
                  </p:cNvPr>
                  <p:cNvSpPr/>
                  <p:nvPr/>
                </p:nvSpPr>
                <p:spPr>
                  <a:xfrm>
                    <a:off x="6112574" y="1176459"/>
                    <a:ext cx="5715968" cy="823505"/>
                  </a:xfrm>
                  <a:prstGeom prst="flowChartProcess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sp>
                <p:nvSpPr>
                  <p:cNvPr id="33" name="Block Arc 32">
                    <a:extLst>
                      <a:ext uri="{FF2B5EF4-FFF2-40B4-BE49-F238E27FC236}">
                        <a16:creationId xmlns:a16="http://schemas.microsoft.com/office/drawing/2014/main" id="{706D8671-E755-E5D8-633B-3977617B9900}"/>
                      </a:ext>
                    </a:extLst>
                  </p:cNvPr>
                  <p:cNvSpPr/>
                  <p:nvPr/>
                </p:nvSpPr>
                <p:spPr>
                  <a:xfrm>
                    <a:off x="2131008" y="719666"/>
                    <a:ext cx="5310926" cy="5418667"/>
                  </a:xfrm>
                  <a:prstGeom prst="blockArc">
                    <a:avLst>
                      <a:gd name="adj1" fmla="val 17527788"/>
                      <a:gd name="adj2" fmla="val 4119114"/>
                      <a:gd name="adj3" fmla="val 5750"/>
                    </a:avLst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3F750A4E-4A22-44EC-DFF9-9D6471CF0FE4}"/>
                      </a:ext>
                    </a:extLst>
                  </p:cNvPr>
                  <p:cNvSpPr/>
                  <p:nvPr/>
                </p:nvSpPr>
                <p:spPr>
                  <a:xfrm>
                    <a:off x="7557498" y="1198676"/>
                    <a:ext cx="1849022" cy="1337327"/>
                  </a:xfrm>
                  <a:custGeom>
                    <a:avLst/>
                    <a:gdLst>
                      <a:gd name="connsiteX0" fmla="*/ 0 w 1849022"/>
                      <a:gd name="connsiteY0" fmla="*/ 0 h 1337327"/>
                      <a:gd name="connsiteX1" fmla="*/ 1849022 w 1849022"/>
                      <a:gd name="connsiteY1" fmla="*/ 0 h 1337327"/>
                      <a:gd name="connsiteX2" fmla="*/ 1849022 w 1849022"/>
                      <a:gd name="connsiteY2" fmla="*/ 1337327 h 1337327"/>
                      <a:gd name="connsiteX3" fmla="*/ 0 w 1849022"/>
                      <a:gd name="connsiteY3" fmla="*/ 1337327 h 1337327"/>
                      <a:gd name="connsiteX4" fmla="*/ 0 w 1849022"/>
                      <a:gd name="connsiteY4" fmla="*/ 0 h 1337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49022" h="1337327">
                        <a:moveTo>
                          <a:pt x="0" y="0"/>
                        </a:moveTo>
                        <a:lnTo>
                          <a:pt x="1849022" y="0"/>
                        </a:lnTo>
                        <a:lnTo>
                          <a:pt x="1849022" y="1337327"/>
                        </a:lnTo>
                        <a:lnTo>
                          <a:pt x="0" y="13373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71120" tIns="71120" rIns="71120" bIns="71120" numCol="1" spcCol="1270" anchor="ctr" anchorCtr="0">
                    <a:noAutofit/>
                  </a:bodyPr>
                  <a:lstStyle/>
                  <a:p>
                    <a:pPr marL="0" lvl="0" indent="0" algn="l" defTabSz="2489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10000"/>
                      </a:spcAft>
                      <a:buNone/>
                    </a:pPr>
                    <a:endParaRPr lang="en-IN" sz="5600" kern="120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1A317F0A-920C-0D9F-9CDF-6463CAA51317}"/>
                      </a:ext>
                    </a:extLst>
                  </p:cNvPr>
                  <p:cNvSpPr/>
                  <p:nvPr/>
                </p:nvSpPr>
                <p:spPr>
                  <a:xfrm>
                    <a:off x="8099107" y="2767922"/>
                    <a:ext cx="1849022" cy="1337327"/>
                  </a:xfrm>
                  <a:custGeom>
                    <a:avLst/>
                    <a:gdLst>
                      <a:gd name="connsiteX0" fmla="*/ 0 w 1849022"/>
                      <a:gd name="connsiteY0" fmla="*/ 0 h 1337327"/>
                      <a:gd name="connsiteX1" fmla="*/ 1849022 w 1849022"/>
                      <a:gd name="connsiteY1" fmla="*/ 0 h 1337327"/>
                      <a:gd name="connsiteX2" fmla="*/ 1849022 w 1849022"/>
                      <a:gd name="connsiteY2" fmla="*/ 1337327 h 1337327"/>
                      <a:gd name="connsiteX3" fmla="*/ 0 w 1849022"/>
                      <a:gd name="connsiteY3" fmla="*/ 1337327 h 1337327"/>
                      <a:gd name="connsiteX4" fmla="*/ 0 w 1849022"/>
                      <a:gd name="connsiteY4" fmla="*/ 0 h 1337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49022" h="1337327">
                        <a:moveTo>
                          <a:pt x="0" y="0"/>
                        </a:moveTo>
                        <a:lnTo>
                          <a:pt x="1849022" y="0"/>
                        </a:lnTo>
                        <a:lnTo>
                          <a:pt x="1849022" y="1337327"/>
                        </a:lnTo>
                        <a:lnTo>
                          <a:pt x="0" y="13373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71120" tIns="71120" rIns="71120" bIns="71120" numCol="1" spcCol="1270" anchor="ctr" anchorCtr="0">
                    <a:noAutofit/>
                  </a:bodyPr>
                  <a:lstStyle/>
                  <a:p>
                    <a:pPr marL="0" lvl="0" indent="0" algn="l" defTabSz="2489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10000"/>
                      </a:spcAft>
                      <a:buNone/>
                    </a:pPr>
                    <a:endParaRPr lang="en-IN" sz="5600" kern="120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5244548F-FCC2-088C-D4C5-B5BBABACFA8E}"/>
                      </a:ext>
                    </a:extLst>
                  </p:cNvPr>
                  <p:cNvSpPr/>
                  <p:nvPr/>
                </p:nvSpPr>
                <p:spPr>
                  <a:xfrm>
                    <a:off x="7557498" y="4370763"/>
                    <a:ext cx="1849022" cy="1337327"/>
                  </a:xfrm>
                  <a:custGeom>
                    <a:avLst/>
                    <a:gdLst>
                      <a:gd name="connsiteX0" fmla="*/ 0 w 1849022"/>
                      <a:gd name="connsiteY0" fmla="*/ 0 h 1337327"/>
                      <a:gd name="connsiteX1" fmla="*/ 1849022 w 1849022"/>
                      <a:gd name="connsiteY1" fmla="*/ 0 h 1337327"/>
                      <a:gd name="connsiteX2" fmla="*/ 1849022 w 1849022"/>
                      <a:gd name="connsiteY2" fmla="*/ 1337327 h 1337327"/>
                      <a:gd name="connsiteX3" fmla="*/ 0 w 1849022"/>
                      <a:gd name="connsiteY3" fmla="*/ 1337327 h 1337327"/>
                      <a:gd name="connsiteX4" fmla="*/ 0 w 1849022"/>
                      <a:gd name="connsiteY4" fmla="*/ 0 h 1337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49022" h="1337327">
                        <a:moveTo>
                          <a:pt x="0" y="0"/>
                        </a:moveTo>
                        <a:lnTo>
                          <a:pt x="1849022" y="0"/>
                        </a:lnTo>
                        <a:lnTo>
                          <a:pt x="1849022" y="1337327"/>
                        </a:lnTo>
                        <a:lnTo>
                          <a:pt x="0" y="13373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71120" tIns="71120" rIns="71120" bIns="71120" numCol="1" spcCol="1270" anchor="ctr" anchorCtr="0">
                    <a:noAutofit/>
                  </a:bodyPr>
                  <a:lstStyle/>
                  <a:p>
                    <a:pPr marL="0" lvl="0" indent="0" algn="l" defTabSz="2489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10000"/>
                      </a:spcAft>
                      <a:buNone/>
                    </a:pPr>
                    <a:endParaRPr lang="en-IN" sz="5600" kern="1200"/>
                  </a:p>
                </p:txBody>
              </p:sp>
            </p:grpSp>
          </p:grp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47D87F5-F21B-EE2C-5FAA-27FFA87D066A}"/>
                  </a:ext>
                </a:extLst>
              </p:cNvPr>
              <p:cNvSpPr/>
              <p:nvPr/>
            </p:nvSpPr>
            <p:spPr>
              <a:xfrm>
                <a:off x="6317673" y="1063949"/>
                <a:ext cx="602672" cy="757924"/>
              </a:xfrm>
              <a:custGeom>
                <a:avLst/>
                <a:gdLst>
                  <a:gd name="connsiteX0" fmla="*/ 20782 w 602672"/>
                  <a:gd name="connsiteY0" fmla="*/ 2851 h 757924"/>
                  <a:gd name="connsiteX1" fmla="*/ 55418 w 602672"/>
                  <a:gd name="connsiteY1" fmla="*/ 9778 h 757924"/>
                  <a:gd name="connsiteX2" fmla="*/ 117763 w 602672"/>
                  <a:gd name="connsiteY2" fmla="*/ 44415 h 757924"/>
                  <a:gd name="connsiteX3" fmla="*/ 138545 w 602672"/>
                  <a:gd name="connsiteY3" fmla="*/ 65196 h 757924"/>
                  <a:gd name="connsiteX4" fmla="*/ 187036 w 602672"/>
                  <a:gd name="connsiteY4" fmla="*/ 92906 h 757924"/>
                  <a:gd name="connsiteX5" fmla="*/ 263236 w 602672"/>
                  <a:gd name="connsiteY5" fmla="*/ 162178 h 757924"/>
                  <a:gd name="connsiteX6" fmla="*/ 290945 w 602672"/>
                  <a:gd name="connsiteY6" fmla="*/ 189887 h 757924"/>
                  <a:gd name="connsiteX7" fmla="*/ 318654 w 602672"/>
                  <a:gd name="connsiteY7" fmla="*/ 210669 h 757924"/>
                  <a:gd name="connsiteX8" fmla="*/ 353291 w 602672"/>
                  <a:gd name="connsiteY8" fmla="*/ 252233 h 757924"/>
                  <a:gd name="connsiteX9" fmla="*/ 374072 w 602672"/>
                  <a:gd name="connsiteY9" fmla="*/ 259160 h 757924"/>
                  <a:gd name="connsiteX10" fmla="*/ 401782 w 602672"/>
                  <a:gd name="connsiteY10" fmla="*/ 279942 h 757924"/>
                  <a:gd name="connsiteX11" fmla="*/ 422563 w 602672"/>
                  <a:gd name="connsiteY11" fmla="*/ 293796 h 757924"/>
                  <a:gd name="connsiteX12" fmla="*/ 436418 w 602672"/>
                  <a:gd name="connsiteY12" fmla="*/ 321506 h 757924"/>
                  <a:gd name="connsiteX13" fmla="*/ 457200 w 602672"/>
                  <a:gd name="connsiteY13" fmla="*/ 335360 h 757924"/>
                  <a:gd name="connsiteX14" fmla="*/ 477982 w 602672"/>
                  <a:gd name="connsiteY14" fmla="*/ 356142 h 757924"/>
                  <a:gd name="connsiteX15" fmla="*/ 491836 w 602672"/>
                  <a:gd name="connsiteY15" fmla="*/ 383851 h 757924"/>
                  <a:gd name="connsiteX16" fmla="*/ 519545 w 602672"/>
                  <a:gd name="connsiteY16" fmla="*/ 432342 h 757924"/>
                  <a:gd name="connsiteX17" fmla="*/ 526472 w 602672"/>
                  <a:gd name="connsiteY17" fmla="*/ 453124 h 757924"/>
                  <a:gd name="connsiteX18" fmla="*/ 554182 w 602672"/>
                  <a:gd name="connsiteY18" fmla="*/ 494687 h 757924"/>
                  <a:gd name="connsiteX19" fmla="*/ 581891 w 602672"/>
                  <a:gd name="connsiteY19" fmla="*/ 543178 h 757924"/>
                  <a:gd name="connsiteX20" fmla="*/ 602672 w 602672"/>
                  <a:gd name="connsiteY20" fmla="*/ 612451 h 757924"/>
                  <a:gd name="connsiteX21" fmla="*/ 588818 w 602672"/>
                  <a:gd name="connsiteY21" fmla="*/ 681724 h 757924"/>
                  <a:gd name="connsiteX22" fmla="*/ 547254 w 602672"/>
                  <a:gd name="connsiteY22" fmla="*/ 723287 h 757924"/>
                  <a:gd name="connsiteX23" fmla="*/ 498763 w 602672"/>
                  <a:gd name="connsiteY23" fmla="*/ 737142 h 757924"/>
                  <a:gd name="connsiteX24" fmla="*/ 381000 w 602672"/>
                  <a:gd name="connsiteY24" fmla="*/ 757924 h 757924"/>
                  <a:gd name="connsiteX25" fmla="*/ 145472 w 602672"/>
                  <a:gd name="connsiteY25" fmla="*/ 702506 h 757924"/>
                  <a:gd name="connsiteX26" fmla="*/ 90054 w 602672"/>
                  <a:gd name="connsiteY26" fmla="*/ 647087 h 757924"/>
                  <a:gd name="connsiteX27" fmla="*/ 13854 w 602672"/>
                  <a:gd name="connsiteY27" fmla="*/ 439269 h 757924"/>
                  <a:gd name="connsiteX28" fmla="*/ 0 w 602672"/>
                  <a:gd name="connsiteY28" fmla="*/ 342287 h 757924"/>
                  <a:gd name="connsiteX29" fmla="*/ 6927 w 602672"/>
                  <a:gd name="connsiteY29" fmla="*/ 79051 h 757924"/>
                  <a:gd name="connsiteX30" fmla="*/ 20782 w 602672"/>
                  <a:gd name="connsiteY30" fmla="*/ 58269 h 757924"/>
                  <a:gd name="connsiteX31" fmla="*/ 20782 w 602672"/>
                  <a:gd name="connsiteY31" fmla="*/ 2851 h 75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2672" h="757924">
                    <a:moveTo>
                      <a:pt x="20782" y="2851"/>
                    </a:moveTo>
                    <a:cubicBezTo>
                      <a:pt x="26555" y="-5231"/>
                      <a:pt x="44248" y="6055"/>
                      <a:pt x="55418" y="9778"/>
                    </a:cubicBezTo>
                    <a:cubicBezTo>
                      <a:pt x="67260" y="13725"/>
                      <a:pt x="110661" y="39089"/>
                      <a:pt x="117763" y="44415"/>
                    </a:cubicBezTo>
                    <a:cubicBezTo>
                      <a:pt x="125600" y="50293"/>
                      <a:pt x="131019" y="58925"/>
                      <a:pt x="138545" y="65196"/>
                    </a:cubicBezTo>
                    <a:cubicBezTo>
                      <a:pt x="161427" y="84264"/>
                      <a:pt x="159933" y="75966"/>
                      <a:pt x="187036" y="92906"/>
                    </a:cubicBezTo>
                    <a:cubicBezTo>
                      <a:pt x="217703" y="112073"/>
                      <a:pt x="236932" y="135874"/>
                      <a:pt x="263236" y="162178"/>
                    </a:cubicBezTo>
                    <a:cubicBezTo>
                      <a:pt x="272472" y="171414"/>
                      <a:pt x="280495" y="182050"/>
                      <a:pt x="290945" y="189887"/>
                    </a:cubicBezTo>
                    <a:cubicBezTo>
                      <a:pt x="300181" y="196814"/>
                      <a:pt x="310490" y="202505"/>
                      <a:pt x="318654" y="210669"/>
                    </a:cubicBezTo>
                    <a:cubicBezTo>
                      <a:pt x="344211" y="236226"/>
                      <a:pt x="319246" y="229536"/>
                      <a:pt x="353291" y="252233"/>
                    </a:cubicBezTo>
                    <a:cubicBezTo>
                      <a:pt x="359366" y="256283"/>
                      <a:pt x="367145" y="256851"/>
                      <a:pt x="374072" y="259160"/>
                    </a:cubicBezTo>
                    <a:cubicBezTo>
                      <a:pt x="383309" y="266087"/>
                      <a:pt x="392387" y="273231"/>
                      <a:pt x="401782" y="279942"/>
                    </a:cubicBezTo>
                    <a:cubicBezTo>
                      <a:pt x="408557" y="284781"/>
                      <a:pt x="417233" y="287400"/>
                      <a:pt x="422563" y="293796"/>
                    </a:cubicBezTo>
                    <a:cubicBezTo>
                      <a:pt x="429174" y="301729"/>
                      <a:pt x="429807" y="313573"/>
                      <a:pt x="436418" y="321506"/>
                    </a:cubicBezTo>
                    <a:cubicBezTo>
                      <a:pt x="441748" y="327902"/>
                      <a:pt x="450804" y="330030"/>
                      <a:pt x="457200" y="335360"/>
                    </a:cubicBezTo>
                    <a:cubicBezTo>
                      <a:pt x="464726" y="341632"/>
                      <a:pt x="471055" y="349215"/>
                      <a:pt x="477982" y="356142"/>
                    </a:cubicBezTo>
                    <a:cubicBezTo>
                      <a:pt x="482600" y="365378"/>
                      <a:pt x="486713" y="374885"/>
                      <a:pt x="491836" y="383851"/>
                    </a:cubicBezTo>
                    <a:cubicBezTo>
                      <a:pt x="511715" y="418639"/>
                      <a:pt x="501601" y="390471"/>
                      <a:pt x="519545" y="432342"/>
                    </a:cubicBezTo>
                    <a:cubicBezTo>
                      <a:pt x="522421" y="439054"/>
                      <a:pt x="522926" y="446741"/>
                      <a:pt x="526472" y="453124"/>
                    </a:cubicBezTo>
                    <a:cubicBezTo>
                      <a:pt x="534559" y="467680"/>
                      <a:pt x="554182" y="494687"/>
                      <a:pt x="554182" y="494687"/>
                    </a:cubicBezTo>
                    <a:cubicBezTo>
                      <a:pt x="575369" y="558251"/>
                      <a:pt x="539953" y="459301"/>
                      <a:pt x="581891" y="543178"/>
                    </a:cubicBezTo>
                    <a:cubicBezTo>
                      <a:pt x="590323" y="560042"/>
                      <a:pt x="597701" y="592565"/>
                      <a:pt x="602672" y="612451"/>
                    </a:cubicBezTo>
                    <a:cubicBezTo>
                      <a:pt x="598054" y="635542"/>
                      <a:pt x="595743" y="659217"/>
                      <a:pt x="588818" y="681724"/>
                    </a:cubicBezTo>
                    <a:cubicBezTo>
                      <a:pt x="583861" y="697834"/>
                      <a:pt x="560404" y="717310"/>
                      <a:pt x="547254" y="723287"/>
                    </a:cubicBezTo>
                    <a:cubicBezTo>
                      <a:pt x="531950" y="730243"/>
                      <a:pt x="515072" y="733065"/>
                      <a:pt x="498763" y="737142"/>
                    </a:cubicBezTo>
                    <a:cubicBezTo>
                      <a:pt x="436144" y="752797"/>
                      <a:pt x="441889" y="750312"/>
                      <a:pt x="381000" y="757924"/>
                    </a:cubicBezTo>
                    <a:cubicBezTo>
                      <a:pt x="274008" y="745085"/>
                      <a:pt x="221927" y="760972"/>
                      <a:pt x="145472" y="702506"/>
                    </a:cubicBezTo>
                    <a:cubicBezTo>
                      <a:pt x="124720" y="686637"/>
                      <a:pt x="108527" y="665560"/>
                      <a:pt x="90054" y="647087"/>
                    </a:cubicBezTo>
                    <a:cubicBezTo>
                      <a:pt x="7693" y="465892"/>
                      <a:pt x="29501" y="554010"/>
                      <a:pt x="13854" y="439269"/>
                    </a:cubicBezTo>
                    <a:cubicBezTo>
                      <a:pt x="9442" y="406913"/>
                      <a:pt x="0" y="342287"/>
                      <a:pt x="0" y="342287"/>
                    </a:cubicBezTo>
                    <a:cubicBezTo>
                      <a:pt x="2309" y="254542"/>
                      <a:pt x="521" y="166593"/>
                      <a:pt x="6927" y="79051"/>
                    </a:cubicBezTo>
                    <a:cubicBezTo>
                      <a:pt x="7535" y="70748"/>
                      <a:pt x="15943" y="65044"/>
                      <a:pt x="20782" y="58269"/>
                    </a:cubicBezTo>
                    <a:cubicBezTo>
                      <a:pt x="44334" y="25296"/>
                      <a:pt x="15009" y="10933"/>
                      <a:pt x="20782" y="28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E5CE11B-CA11-2E8E-8776-9627DDEE638F}"/>
                </a:ext>
              </a:extLst>
            </p:cNvPr>
            <p:cNvSpPr/>
            <p:nvPr/>
          </p:nvSpPr>
          <p:spPr>
            <a:xfrm>
              <a:off x="6300072" y="4469008"/>
              <a:ext cx="598508" cy="573989"/>
            </a:xfrm>
            <a:custGeom>
              <a:avLst/>
              <a:gdLst>
                <a:gd name="connsiteX0" fmla="*/ 106139 w 598508"/>
                <a:gd name="connsiteY0" fmla="*/ 557487 h 573989"/>
                <a:gd name="connsiteX1" fmla="*/ 133192 w 598508"/>
                <a:gd name="connsiteY1" fmla="*/ 552076 h 573989"/>
                <a:gd name="connsiteX2" fmla="*/ 144013 w 598508"/>
                <a:gd name="connsiteY2" fmla="*/ 535844 h 573989"/>
                <a:gd name="connsiteX3" fmla="*/ 154835 w 598508"/>
                <a:gd name="connsiteY3" fmla="*/ 525023 h 573989"/>
                <a:gd name="connsiteX4" fmla="*/ 176477 w 598508"/>
                <a:gd name="connsiteY4" fmla="*/ 514201 h 573989"/>
                <a:gd name="connsiteX5" fmla="*/ 192709 w 598508"/>
                <a:gd name="connsiteY5" fmla="*/ 497970 h 573989"/>
                <a:gd name="connsiteX6" fmla="*/ 214352 w 598508"/>
                <a:gd name="connsiteY6" fmla="*/ 481738 h 573989"/>
                <a:gd name="connsiteX7" fmla="*/ 230584 w 598508"/>
                <a:gd name="connsiteY7" fmla="*/ 470916 h 573989"/>
                <a:gd name="connsiteX8" fmla="*/ 246816 w 598508"/>
                <a:gd name="connsiteY8" fmla="*/ 454684 h 573989"/>
                <a:gd name="connsiteX9" fmla="*/ 263048 w 598508"/>
                <a:gd name="connsiteY9" fmla="*/ 443863 h 573989"/>
                <a:gd name="connsiteX10" fmla="*/ 279279 w 598508"/>
                <a:gd name="connsiteY10" fmla="*/ 427631 h 573989"/>
                <a:gd name="connsiteX11" fmla="*/ 295511 w 598508"/>
                <a:gd name="connsiteY11" fmla="*/ 416810 h 573989"/>
                <a:gd name="connsiteX12" fmla="*/ 322565 w 598508"/>
                <a:gd name="connsiteY12" fmla="*/ 389756 h 573989"/>
                <a:gd name="connsiteX13" fmla="*/ 355029 w 598508"/>
                <a:gd name="connsiteY13" fmla="*/ 362703 h 573989"/>
                <a:gd name="connsiteX14" fmla="*/ 376671 w 598508"/>
                <a:gd name="connsiteY14" fmla="*/ 324829 h 573989"/>
                <a:gd name="connsiteX15" fmla="*/ 387492 w 598508"/>
                <a:gd name="connsiteY15" fmla="*/ 314007 h 573989"/>
                <a:gd name="connsiteX16" fmla="*/ 398314 w 598508"/>
                <a:gd name="connsiteY16" fmla="*/ 297775 h 573989"/>
                <a:gd name="connsiteX17" fmla="*/ 419956 w 598508"/>
                <a:gd name="connsiteY17" fmla="*/ 281543 h 573989"/>
                <a:gd name="connsiteX18" fmla="*/ 430778 w 598508"/>
                <a:gd name="connsiteY18" fmla="*/ 265312 h 573989"/>
                <a:gd name="connsiteX19" fmla="*/ 441599 w 598508"/>
                <a:gd name="connsiteY19" fmla="*/ 254490 h 573989"/>
                <a:gd name="connsiteX20" fmla="*/ 452420 w 598508"/>
                <a:gd name="connsiteY20" fmla="*/ 232848 h 573989"/>
                <a:gd name="connsiteX21" fmla="*/ 479474 w 598508"/>
                <a:gd name="connsiteY21" fmla="*/ 205794 h 573989"/>
                <a:gd name="connsiteX22" fmla="*/ 490295 w 598508"/>
                <a:gd name="connsiteY22" fmla="*/ 184152 h 573989"/>
                <a:gd name="connsiteX23" fmla="*/ 501116 w 598508"/>
                <a:gd name="connsiteY23" fmla="*/ 173330 h 573989"/>
                <a:gd name="connsiteX24" fmla="*/ 511937 w 598508"/>
                <a:gd name="connsiteY24" fmla="*/ 157099 h 573989"/>
                <a:gd name="connsiteX25" fmla="*/ 544401 w 598508"/>
                <a:gd name="connsiteY25" fmla="*/ 130045 h 573989"/>
                <a:gd name="connsiteX26" fmla="*/ 555223 w 598508"/>
                <a:gd name="connsiteY26" fmla="*/ 113813 h 573989"/>
                <a:gd name="connsiteX27" fmla="*/ 560633 w 598508"/>
                <a:gd name="connsiteY27" fmla="*/ 97581 h 573989"/>
                <a:gd name="connsiteX28" fmla="*/ 571455 w 598508"/>
                <a:gd name="connsiteY28" fmla="*/ 86760 h 573989"/>
                <a:gd name="connsiteX29" fmla="*/ 582276 w 598508"/>
                <a:gd name="connsiteY29" fmla="*/ 70528 h 573989"/>
                <a:gd name="connsiteX30" fmla="*/ 587687 w 598508"/>
                <a:gd name="connsiteY30" fmla="*/ 54296 h 573989"/>
                <a:gd name="connsiteX31" fmla="*/ 598508 w 598508"/>
                <a:gd name="connsiteY31" fmla="*/ 32654 h 573989"/>
                <a:gd name="connsiteX32" fmla="*/ 587687 w 598508"/>
                <a:gd name="connsiteY32" fmla="*/ 5600 h 573989"/>
                <a:gd name="connsiteX33" fmla="*/ 555223 w 598508"/>
                <a:gd name="connsiteY33" fmla="*/ 190 h 573989"/>
                <a:gd name="connsiteX34" fmla="*/ 355029 w 598508"/>
                <a:gd name="connsiteY34" fmla="*/ 11011 h 573989"/>
                <a:gd name="connsiteX35" fmla="*/ 214352 w 598508"/>
                <a:gd name="connsiteY35" fmla="*/ 38064 h 573989"/>
                <a:gd name="connsiteX36" fmla="*/ 116960 w 598508"/>
                <a:gd name="connsiteY36" fmla="*/ 75939 h 573989"/>
                <a:gd name="connsiteX37" fmla="*/ 35800 w 598508"/>
                <a:gd name="connsiteY37" fmla="*/ 130045 h 573989"/>
                <a:gd name="connsiteX38" fmla="*/ 19568 w 598508"/>
                <a:gd name="connsiteY38" fmla="*/ 189562 h 573989"/>
                <a:gd name="connsiteX39" fmla="*/ 8747 w 598508"/>
                <a:gd name="connsiteY39" fmla="*/ 222026 h 573989"/>
                <a:gd name="connsiteX40" fmla="*/ 19568 w 598508"/>
                <a:gd name="connsiteY40" fmla="*/ 465506 h 573989"/>
                <a:gd name="connsiteX41" fmla="*/ 52032 w 598508"/>
                <a:gd name="connsiteY41" fmla="*/ 492559 h 573989"/>
                <a:gd name="connsiteX42" fmla="*/ 84496 w 598508"/>
                <a:gd name="connsiteY42" fmla="*/ 514201 h 573989"/>
                <a:gd name="connsiteX43" fmla="*/ 106139 w 598508"/>
                <a:gd name="connsiteY43" fmla="*/ 541255 h 573989"/>
                <a:gd name="connsiteX44" fmla="*/ 122371 w 598508"/>
                <a:gd name="connsiteY44" fmla="*/ 573719 h 573989"/>
                <a:gd name="connsiteX45" fmla="*/ 106139 w 598508"/>
                <a:gd name="connsiteY45" fmla="*/ 557487 h 573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8508" h="573989">
                  <a:moveTo>
                    <a:pt x="106139" y="557487"/>
                  </a:moveTo>
                  <a:cubicBezTo>
                    <a:pt x="107942" y="553880"/>
                    <a:pt x="125207" y="556639"/>
                    <a:pt x="133192" y="552076"/>
                  </a:cubicBezTo>
                  <a:cubicBezTo>
                    <a:pt x="138838" y="548850"/>
                    <a:pt x="139951" y="540922"/>
                    <a:pt x="144013" y="535844"/>
                  </a:cubicBezTo>
                  <a:cubicBezTo>
                    <a:pt x="147200" y="531861"/>
                    <a:pt x="150590" y="527853"/>
                    <a:pt x="154835" y="525023"/>
                  </a:cubicBezTo>
                  <a:cubicBezTo>
                    <a:pt x="161546" y="520549"/>
                    <a:pt x="169914" y="518889"/>
                    <a:pt x="176477" y="514201"/>
                  </a:cubicBezTo>
                  <a:cubicBezTo>
                    <a:pt x="182703" y="509754"/>
                    <a:pt x="186899" y="502949"/>
                    <a:pt x="192709" y="497970"/>
                  </a:cubicBezTo>
                  <a:cubicBezTo>
                    <a:pt x="199556" y="492101"/>
                    <a:pt x="207014" y="486980"/>
                    <a:pt x="214352" y="481738"/>
                  </a:cubicBezTo>
                  <a:cubicBezTo>
                    <a:pt x="219644" y="477958"/>
                    <a:pt x="225588" y="475079"/>
                    <a:pt x="230584" y="470916"/>
                  </a:cubicBezTo>
                  <a:cubicBezTo>
                    <a:pt x="236462" y="466017"/>
                    <a:pt x="240938" y="459583"/>
                    <a:pt x="246816" y="454684"/>
                  </a:cubicBezTo>
                  <a:cubicBezTo>
                    <a:pt x="251812" y="450521"/>
                    <a:pt x="258052" y="448026"/>
                    <a:pt x="263048" y="443863"/>
                  </a:cubicBezTo>
                  <a:cubicBezTo>
                    <a:pt x="268926" y="438965"/>
                    <a:pt x="273401" y="432529"/>
                    <a:pt x="279279" y="427631"/>
                  </a:cubicBezTo>
                  <a:cubicBezTo>
                    <a:pt x="284275" y="423468"/>
                    <a:pt x="290617" y="421092"/>
                    <a:pt x="295511" y="416810"/>
                  </a:cubicBezTo>
                  <a:cubicBezTo>
                    <a:pt x="305109" y="408412"/>
                    <a:pt x="311953" y="396830"/>
                    <a:pt x="322565" y="389756"/>
                  </a:cubicBezTo>
                  <a:cubicBezTo>
                    <a:pt x="338525" y="379116"/>
                    <a:pt x="342010" y="378326"/>
                    <a:pt x="355029" y="362703"/>
                  </a:cubicBezTo>
                  <a:cubicBezTo>
                    <a:pt x="373474" y="340569"/>
                    <a:pt x="359035" y="351284"/>
                    <a:pt x="376671" y="324829"/>
                  </a:cubicBezTo>
                  <a:cubicBezTo>
                    <a:pt x="379501" y="320584"/>
                    <a:pt x="384305" y="317990"/>
                    <a:pt x="387492" y="314007"/>
                  </a:cubicBezTo>
                  <a:cubicBezTo>
                    <a:pt x="391554" y="308929"/>
                    <a:pt x="393716" y="302373"/>
                    <a:pt x="398314" y="297775"/>
                  </a:cubicBezTo>
                  <a:cubicBezTo>
                    <a:pt x="404690" y="291399"/>
                    <a:pt x="413579" y="287919"/>
                    <a:pt x="419956" y="281543"/>
                  </a:cubicBezTo>
                  <a:cubicBezTo>
                    <a:pt x="424554" y="276945"/>
                    <a:pt x="426716" y="270390"/>
                    <a:pt x="430778" y="265312"/>
                  </a:cubicBezTo>
                  <a:cubicBezTo>
                    <a:pt x="433965" y="261329"/>
                    <a:pt x="438769" y="258735"/>
                    <a:pt x="441599" y="254490"/>
                  </a:cubicBezTo>
                  <a:cubicBezTo>
                    <a:pt x="446073" y="247779"/>
                    <a:pt x="447468" y="239214"/>
                    <a:pt x="452420" y="232848"/>
                  </a:cubicBezTo>
                  <a:cubicBezTo>
                    <a:pt x="460250" y="222781"/>
                    <a:pt x="473771" y="217201"/>
                    <a:pt x="479474" y="205794"/>
                  </a:cubicBezTo>
                  <a:cubicBezTo>
                    <a:pt x="483081" y="198580"/>
                    <a:pt x="485821" y="190863"/>
                    <a:pt x="490295" y="184152"/>
                  </a:cubicBezTo>
                  <a:cubicBezTo>
                    <a:pt x="493125" y="179907"/>
                    <a:pt x="497929" y="177313"/>
                    <a:pt x="501116" y="173330"/>
                  </a:cubicBezTo>
                  <a:cubicBezTo>
                    <a:pt x="505178" y="168252"/>
                    <a:pt x="507875" y="162177"/>
                    <a:pt x="511937" y="157099"/>
                  </a:cubicBezTo>
                  <a:cubicBezTo>
                    <a:pt x="526490" y="138908"/>
                    <a:pt x="523354" y="151092"/>
                    <a:pt x="544401" y="130045"/>
                  </a:cubicBezTo>
                  <a:cubicBezTo>
                    <a:pt x="548999" y="125447"/>
                    <a:pt x="551616" y="119224"/>
                    <a:pt x="555223" y="113813"/>
                  </a:cubicBezTo>
                  <a:cubicBezTo>
                    <a:pt x="557026" y="108402"/>
                    <a:pt x="557699" y="102472"/>
                    <a:pt x="560633" y="97581"/>
                  </a:cubicBezTo>
                  <a:cubicBezTo>
                    <a:pt x="563258" y="93207"/>
                    <a:pt x="568268" y="90743"/>
                    <a:pt x="571455" y="86760"/>
                  </a:cubicBezTo>
                  <a:cubicBezTo>
                    <a:pt x="575517" y="81682"/>
                    <a:pt x="579368" y="76344"/>
                    <a:pt x="582276" y="70528"/>
                  </a:cubicBezTo>
                  <a:cubicBezTo>
                    <a:pt x="584827" y="65427"/>
                    <a:pt x="585440" y="59538"/>
                    <a:pt x="587687" y="54296"/>
                  </a:cubicBezTo>
                  <a:cubicBezTo>
                    <a:pt x="590864" y="46883"/>
                    <a:pt x="594901" y="39868"/>
                    <a:pt x="598508" y="32654"/>
                  </a:cubicBezTo>
                  <a:cubicBezTo>
                    <a:pt x="594901" y="23636"/>
                    <a:pt x="595457" y="11428"/>
                    <a:pt x="587687" y="5600"/>
                  </a:cubicBezTo>
                  <a:cubicBezTo>
                    <a:pt x="578911" y="-982"/>
                    <a:pt x="566191" y="-65"/>
                    <a:pt x="555223" y="190"/>
                  </a:cubicBezTo>
                  <a:cubicBezTo>
                    <a:pt x="488412" y="1744"/>
                    <a:pt x="421760" y="7404"/>
                    <a:pt x="355029" y="11011"/>
                  </a:cubicBezTo>
                  <a:cubicBezTo>
                    <a:pt x="308137" y="20029"/>
                    <a:pt x="259653" y="22964"/>
                    <a:pt x="214352" y="38064"/>
                  </a:cubicBezTo>
                  <a:cubicBezTo>
                    <a:pt x="175655" y="50963"/>
                    <a:pt x="153416" y="56639"/>
                    <a:pt x="116960" y="75939"/>
                  </a:cubicBezTo>
                  <a:cubicBezTo>
                    <a:pt x="89703" y="90369"/>
                    <a:pt x="60909" y="112111"/>
                    <a:pt x="35800" y="130045"/>
                  </a:cubicBezTo>
                  <a:cubicBezTo>
                    <a:pt x="3100" y="228149"/>
                    <a:pt x="42511" y="105438"/>
                    <a:pt x="19568" y="189562"/>
                  </a:cubicBezTo>
                  <a:cubicBezTo>
                    <a:pt x="16567" y="200567"/>
                    <a:pt x="12354" y="211205"/>
                    <a:pt x="8747" y="222026"/>
                  </a:cubicBezTo>
                  <a:cubicBezTo>
                    <a:pt x="-5447" y="321381"/>
                    <a:pt x="-2733" y="282643"/>
                    <a:pt x="19568" y="465506"/>
                  </a:cubicBezTo>
                  <a:cubicBezTo>
                    <a:pt x="21671" y="482746"/>
                    <a:pt x="40937" y="485902"/>
                    <a:pt x="52032" y="492559"/>
                  </a:cubicBezTo>
                  <a:cubicBezTo>
                    <a:pt x="63184" y="499250"/>
                    <a:pt x="84496" y="514201"/>
                    <a:pt x="84496" y="514201"/>
                  </a:cubicBezTo>
                  <a:cubicBezTo>
                    <a:pt x="98097" y="555003"/>
                    <a:pt x="78168" y="506289"/>
                    <a:pt x="106139" y="541255"/>
                  </a:cubicBezTo>
                  <a:cubicBezTo>
                    <a:pt x="106746" y="542014"/>
                    <a:pt x="116206" y="577418"/>
                    <a:pt x="122371" y="573719"/>
                  </a:cubicBezTo>
                  <a:cubicBezTo>
                    <a:pt x="132746" y="567494"/>
                    <a:pt x="104336" y="561094"/>
                    <a:pt x="106139" y="557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EBEEF51-7CD7-2665-5150-CF0AD4B8C4E0}"/>
              </a:ext>
            </a:extLst>
          </p:cNvPr>
          <p:cNvSpPr txBox="1"/>
          <p:nvPr/>
        </p:nvSpPr>
        <p:spPr>
          <a:xfrm>
            <a:off x="6610649" y="1149475"/>
            <a:ext cx="4310211" cy="723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Simplified guiding system</a:t>
            </a:r>
            <a:r>
              <a:rPr lang="en-US" b="1" dirty="0"/>
              <a:t>:</a:t>
            </a:r>
            <a:r>
              <a:rPr lang="en-US" dirty="0"/>
              <a:t> Replaced three rails with a single elongated rail featuring grooves for mechanical locking and easier insertion.</a:t>
            </a:r>
            <a:endParaRPr lang="en-IN" dirty="0" err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89BD22-A33F-E428-C9F7-D0C25666B874}"/>
              </a:ext>
            </a:extLst>
          </p:cNvPr>
          <p:cNvSpPr txBox="1"/>
          <p:nvPr/>
        </p:nvSpPr>
        <p:spPr>
          <a:xfrm>
            <a:off x="6916674" y="2373559"/>
            <a:ext cx="3967857" cy="5450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Improved stability: Extended and thickened tail (by 50 mm) to shift the center of gravity rearward and prevent forward tilting.</a:t>
            </a:r>
            <a:endParaRPr lang="en-IN" dirty="0" err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E23F64-AB61-BCFB-A4FF-A4779B3BECAA}"/>
              </a:ext>
            </a:extLst>
          </p:cNvPr>
          <p:cNvSpPr txBox="1"/>
          <p:nvPr/>
        </p:nvSpPr>
        <p:spPr>
          <a:xfrm>
            <a:off x="6987100" y="3557630"/>
            <a:ext cx="3897431" cy="6685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Refined outlet geometry</a:t>
            </a:r>
            <a:r>
              <a:rPr lang="en-US" b="1" dirty="0"/>
              <a:t>:</a:t>
            </a:r>
            <a:r>
              <a:rPr lang="en-US" dirty="0"/>
              <a:t> Slightly undersized outlet (2–3%) ensures smooth liner entry without edge damage.</a:t>
            </a:r>
            <a:endParaRPr lang="en-IN" dirty="0" err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B72B71-58E5-3CAF-7770-38B64BBA3F27}"/>
              </a:ext>
            </a:extLst>
          </p:cNvPr>
          <p:cNvSpPr txBox="1"/>
          <p:nvPr/>
        </p:nvSpPr>
        <p:spPr>
          <a:xfrm>
            <a:off x="6477736" y="4906925"/>
            <a:ext cx="4104456" cy="6662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Enhanced adaptability: Simplified overall geometry for easier parametric adjustments and faster design modifications.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586403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100FD-7E51-E42F-76D0-9CDCD1D22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AF87AF-F4B9-0F61-6E6F-11F9E4DA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35738-7BC8-9C78-B3F4-70242F40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Pipeline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A9EC5-A504-6526-2307-3781255BC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7" name="Picture 6" descr="A diagram of a flowchart&#10;&#10;AI-generated content may be incorrect.">
            <a:extLst>
              <a:ext uri="{FF2B5EF4-FFF2-40B4-BE49-F238E27FC236}">
                <a16:creationId xmlns:a16="http://schemas.microsoft.com/office/drawing/2014/main" id="{81793692-F993-5E7B-C0C9-D9527F4A04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478559"/>
            <a:ext cx="6383114" cy="608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22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273046-F2C0-0371-2276-8D47B0605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60A87-97F1-F0B1-63AB-842D3BFF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4EB8A6-0775-DAB2-A8F7-C038AFF4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9A945-A02D-18E0-C484-3FFD15757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C2FBEB0-EFE9-7793-5EC2-637415A12CCD}"/>
              </a:ext>
            </a:extLst>
          </p:cNvPr>
          <p:cNvGrpSpPr/>
          <p:nvPr/>
        </p:nvGrpSpPr>
        <p:grpSpPr>
          <a:xfrm>
            <a:off x="1271462" y="1108331"/>
            <a:ext cx="3360205" cy="4705264"/>
            <a:chOff x="1271462" y="1108331"/>
            <a:chExt cx="3360205" cy="470526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1A6B137-B90C-75D3-5F9B-B13C37F03C3F}"/>
                </a:ext>
              </a:extLst>
            </p:cNvPr>
            <p:cNvGrpSpPr/>
            <p:nvPr/>
          </p:nvGrpSpPr>
          <p:grpSpPr>
            <a:xfrm>
              <a:off x="1271464" y="1108331"/>
              <a:ext cx="3240361" cy="1384565"/>
              <a:chOff x="1271464" y="1108331"/>
              <a:chExt cx="3240361" cy="138456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08BD50-106C-A1A0-BAC0-DF3A7C732359}"/>
                  </a:ext>
                </a:extLst>
              </p:cNvPr>
              <p:cNvSpPr/>
              <p:nvPr/>
            </p:nvSpPr>
            <p:spPr>
              <a:xfrm>
                <a:off x="1271464" y="1108331"/>
                <a:ext cx="3240361" cy="123861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6" name="Picture 5" descr="Close-up of a metal piece&#10;&#10;AI-generated content may be incorrect.">
                <a:extLst>
                  <a:ext uri="{FF2B5EF4-FFF2-40B4-BE49-F238E27FC236}">
                    <a16:creationId xmlns:a16="http://schemas.microsoft.com/office/drawing/2014/main" id="{634B54C9-4E6E-4150-E222-B60A05BAB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33972"/>
              <a:stretch>
                <a:fillRect/>
              </a:stretch>
            </p:blipFill>
            <p:spPr>
              <a:xfrm>
                <a:off x="1271464" y="1124744"/>
                <a:ext cx="1224136" cy="1238611"/>
              </a:xfrm>
              <a:prstGeom prst="rect">
                <a:avLst/>
              </a:prstGeom>
            </p:spPr>
          </p:pic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A3B74C2-C0F4-E661-E604-4F1B6D8C3B39}"/>
                  </a:ext>
                </a:extLst>
              </p:cNvPr>
              <p:cNvSpPr/>
              <p:nvPr/>
            </p:nvSpPr>
            <p:spPr>
              <a:xfrm>
                <a:off x="2027519" y="2204864"/>
                <a:ext cx="936104" cy="288032"/>
              </a:xfrm>
              <a:prstGeom prst="round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b="1" dirty="0">
                    <a:solidFill>
                      <a:schemeClr val="tx1"/>
                    </a:solidFill>
                  </a:rPr>
                  <a:t>Stator A</a:t>
                </a:r>
                <a:endParaRPr lang="en-IN" b="1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7FFD64-FFE7-48D8-E546-B2BD94A16597}"/>
                </a:ext>
              </a:extLst>
            </p:cNvPr>
            <p:cNvGrpSpPr/>
            <p:nvPr/>
          </p:nvGrpSpPr>
          <p:grpSpPr>
            <a:xfrm>
              <a:off x="1271463" y="2720165"/>
              <a:ext cx="3240361" cy="1358746"/>
              <a:chOff x="1271463" y="2720165"/>
              <a:chExt cx="3240361" cy="135874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AF41418-A2DD-EB8D-7C88-E5FB283A99A0}"/>
                  </a:ext>
                </a:extLst>
              </p:cNvPr>
              <p:cNvSpPr/>
              <p:nvPr/>
            </p:nvSpPr>
            <p:spPr>
              <a:xfrm>
                <a:off x="1271463" y="2720165"/>
                <a:ext cx="3240361" cy="123861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9" name="Picture 8" descr="Close-up of a metal piece&#10;&#10;AI-generated content may be incorrect.">
                <a:extLst>
                  <a:ext uri="{FF2B5EF4-FFF2-40B4-BE49-F238E27FC236}">
                    <a16:creationId xmlns:a16="http://schemas.microsoft.com/office/drawing/2014/main" id="{106237C6-F1ED-8184-C95D-B99BC2A89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33972"/>
              <a:stretch>
                <a:fillRect/>
              </a:stretch>
            </p:blipFill>
            <p:spPr>
              <a:xfrm>
                <a:off x="1271464" y="2736578"/>
                <a:ext cx="1224136" cy="1238611"/>
              </a:xfrm>
              <a:prstGeom prst="rect">
                <a:avLst/>
              </a:prstGeom>
            </p:spPr>
          </p:pic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82C67BC-3B03-F8D8-682B-A8B3889FF0B9}"/>
                  </a:ext>
                </a:extLst>
              </p:cNvPr>
              <p:cNvSpPr/>
              <p:nvPr/>
            </p:nvSpPr>
            <p:spPr>
              <a:xfrm>
                <a:off x="2027519" y="3790879"/>
                <a:ext cx="936104" cy="288032"/>
              </a:xfrm>
              <a:prstGeom prst="round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b="1" dirty="0">
                    <a:solidFill>
                      <a:schemeClr val="tx1"/>
                    </a:solidFill>
                  </a:rPr>
                  <a:t>Stator B</a:t>
                </a:r>
                <a:endParaRPr lang="en-IN" b="1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F973E29-4BD5-E2D8-2B8D-F2ADF4E7E7D7}"/>
                </a:ext>
              </a:extLst>
            </p:cNvPr>
            <p:cNvGrpSpPr/>
            <p:nvPr/>
          </p:nvGrpSpPr>
          <p:grpSpPr>
            <a:xfrm>
              <a:off x="1271462" y="4430968"/>
              <a:ext cx="3240361" cy="1382627"/>
              <a:chOff x="1271462" y="4494645"/>
              <a:chExt cx="3240361" cy="138262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DB8F3E-DD0E-0F0A-BEEC-3A0EBB9B67F3}"/>
                  </a:ext>
                </a:extLst>
              </p:cNvPr>
              <p:cNvSpPr/>
              <p:nvPr/>
            </p:nvSpPr>
            <p:spPr>
              <a:xfrm>
                <a:off x="1271462" y="4494645"/>
                <a:ext cx="3240361" cy="123861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11" name="Picture 10" descr="A close up of a metal object&#10;&#10;AI-generated content may be incorrect.">
                <a:extLst>
                  <a:ext uri="{FF2B5EF4-FFF2-40B4-BE49-F238E27FC236}">
                    <a16:creationId xmlns:a16="http://schemas.microsoft.com/office/drawing/2014/main" id="{AB93FB0E-F574-F03D-6DD3-0BDE28705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b="32976"/>
              <a:stretch>
                <a:fillRect/>
              </a:stretch>
            </p:blipFill>
            <p:spPr>
              <a:xfrm>
                <a:off x="1271464" y="4494645"/>
                <a:ext cx="1224107" cy="1238611"/>
              </a:xfrm>
              <a:prstGeom prst="rect">
                <a:avLst/>
              </a:prstGeom>
            </p:spPr>
          </p:pic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D8F798A-1E8E-DA6B-CC94-B438A9C346D2}"/>
                  </a:ext>
                </a:extLst>
              </p:cNvPr>
              <p:cNvSpPr/>
              <p:nvPr/>
            </p:nvSpPr>
            <p:spPr>
              <a:xfrm>
                <a:off x="2027519" y="5589240"/>
                <a:ext cx="936104" cy="288032"/>
              </a:xfrm>
              <a:prstGeom prst="round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b="1" dirty="0">
                    <a:solidFill>
                      <a:schemeClr val="tx1"/>
                    </a:solidFill>
                  </a:rPr>
                  <a:t>Stator C</a:t>
                </a:r>
                <a:endParaRPr lang="en-IN" b="1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D857B6-87B0-70E4-7769-A18104C3E843}"/>
                </a:ext>
              </a:extLst>
            </p:cNvPr>
            <p:cNvSpPr txBox="1"/>
            <p:nvPr/>
          </p:nvSpPr>
          <p:spPr>
            <a:xfrm>
              <a:off x="2783631" y="1307469"/>
              <a:ext cx="1728192" cy="9076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b="1" dirty="0"/>
                <a:t>Slot Height </a:t>
              </a:r>
              <a:r>
                <a:rPr lang="en-US" dirty="0"/>
                <a:t>– 20 mm</a:t>
              </a:r>
            </a:p>
            <a:p>
              <a:pPr>
                <a:buClr>
                  <a:srgbClr val="97C139"/>
                </a:buClr>
              </a:pPr>
              <a:r>
                <a:rPr lang="en-US" b="1" dirty="0"/>
                <a:t>Slot Width</a:t>
              </a:r>
              <a:r>
                <a:rPr lang="en-US" dirty="0"/>
                <a:t> – 8 mm</a:t>
              </a:r>
            </a:p>
            <a:p>
              <a:pPr>
                <a:buClr>
                  <a:srgbClr val="97C139"/>
                </a:buClr>
              </a:pPr>
              <a:r>
                <a:rPr lang="en-US" b="1" dirty="0"/>
                <a:t>Slot angle </a:t>
              </a:r>
              <a:r>
                <a:rPr lang="en-US" dirty="0"/>
                <a:t>– 85 deg</a:t>
              </a:r>
              <a:endParaRPr lang="en-IN" dirty="0" err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FF4579-0411-A8B6-0187-E7772DEA1AA6}"/>
                </a:ext>
              </a:extLst>
            </p:cNvPr>
            <p:cNvSpPr txBox="1"/>
            <p:nvPr/>
          </p:nvSpPr>
          <p:spPr>
            <a:xfrm>
              <a:off x="2663787" y="2866119"/>
              <a:ext cx="1967880" cy="943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97C139"/>
                </a:buClr>
              </a:pPr>
              <a:r>
                <a:rPr lang="en-US" b="1" dirty="0"/>
                <a:t>Slot Height </a:t>
              </a:r>
              <a:r>
                <a:rPr lang="en-US" dirty="0"/>
                <a:t>– 22 mm</a:t>
              </a:r>
            </a:p>
            <a:p>
              <a:pPr>
                <a:buClr>
                  <a:srgbClr val="97C139"/>
                </a:buClr>
              </a:pPr>
              <a:r>
                <a:rPr lang="en-US" b="1" dirty="0"/>
                <a:t>Slot Width</a:t>
              </a:r>
              <a:r>
                <a:rPr lang="en-US" dirty="0"/>
                <a:t> – 8 mm</a:t>
              </a:r>
            </a:p>
            <a:p>
              <a:pPr>
                <a:buClr>
                  <a:srgbClr val="97C139"/>
                </a:buClr>
              </a:pPr>
              <a:r>
                <a:rPr lang="en-US" b="1" dirty="0"/>
                <a:t>Slot angle </a:t>
              </a:r>
              <a:r>
                <a:rPr lang="en-US" dirty="0"/>
                <a:t>– 85 deg</a:t>
              </a:r>
              <a:endParaRPr lang="en-IN" dirty="0" err="1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11493D-B91E-C00E-F61A-3AEE8BDBAB1C}"/>
                </a:ext>
              </a:extLst>
            </p:cNvPr>
            <p:cNvSpPr txBox="1"/>
            <p:nvPr/>
          </p:nvSpPr>
          <p:spPr>
            <a:xfrm>
              <a:off x="2663787" y="4560509"/>
              <a:ext cx="1967880" cy="943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97C139"/>
                </a:buClr>
              </a:pPr>
              <a:r>
                <a:rPr lang="en-US" b="1" dirty="0"/>
                <a:t>Slot Height </a:t>
              </a:r>
              <a:r>
                <a:rPr lang="en-US" dirty="0"/>
                <a:t>– 18 mm</a:t>
              </a:r>
            </a:p>
            <a:p>
              <a:pPr>
                <a:buClr>
                  <a:srgbClr val="97C139"/>
                </a:buClr>
              </a:pPr>
              <a:r>
                <a:rPr lang="en-US" b="1" dirty="0"/>
                <a:t>Slot Width</a:t>
              </a:r>
              <a:r>
                <a:rPr lang="en-US" dirty="0"/>
                <a:t> – 5 mm</a:t>
              </a:r>
            </a:p>
            <a:p>
              <a:pPr>
                <a:buClr>
                  <a:srgbClr val="97C139"/>
                </a:buClr>
              </a:pPr>
              <a:r>
                <a:rPr lang="en-US" b="1" dirty="0"/>
                <a:t>Slot angle </a:t>
              </a:r>
              <a:r>
                <a:rPr lang="en-US" dirty="0"/>
                <a:t>– 89 deg</a:t>
              </a:r>
              <a:endParaRPr lang="en-IN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641672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4AFF1CF-4154-3F9C-66DF-AFB67BB1E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000" dirty="0"/>
              <a:t>Development of A Parametric Tool for Automated </a:t>
            </a:r>
            <a:br>
              <a:rPr lang="en-IN" sz="2000" dirty="0"/>
            </a:br>
            <a:r>
              <a:rPr lang="de-DE" sz="2000" dirty="0"/>
              <a:t>Slot Insulation Insertion in Small-Scale Electric-</a:t>
            </a:r>
            <a:br>
              <a:rPr lang="en-IN" sz="2000" dirty="0"/>
            </a:br>
            <a:r>
              <a:rPr lang="de-DE" sz="2000" dirty="0"/>
              <a:t>Motor Stator Production</a:t>
            </a:r>
            <a:br>
              <a:rPr lang="en-IN" dirty="0"/>
            </a:br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FC6F32F7-AB9D-997A-EF60-A4D95D549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3474" y="5589240"/>
            <a:ext cx="6408738" cy="830997"/>
          </a:xfrm>
        </p:spPr>
        <p:txBody>
          <a:bodyPr/>
          <a:lstStyle/>
          <a:p>
            <a:r>
              <a:rPr lang="de-DE" dirty="0"/>
              <a:t>Alen Sebastian 23221507 (M Sc Electromobility)</a:t>
            </a:r>
          </a:p>
          <a:p>
            <a:r>
              <a:rPr lang="de-DE" dirty="0"/>
              <a:t>Project Thesis Presentation</a:t>
            </a:r>
          </a:p>
        </p:txBody>
      </p:sp>
      <p:pic>
        <p:nvPicPr>
          <p:cNvPr id="2" name="Bildplatzhalter 4">
            <a:extLst>
              <a:ext uri="{FF2B5EF4-FFF2-40B4-BE49-F238E27FC236}">
                <a16:creationId xmlns:a16="http://schemas.microsoft.com/office/drawing/2014/main" id="{E84E3E70-3318-BCC2-E4E9-88A3C3BE5C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6" b="12506"/>
          <a:stretch/>
        </p:blipFill>
        <p:spPr>
          <a:xfrm>
            <a:off x="0" y="0"/>
            <a:ext cx="12192000" cy="4076700"/>
          </a:xfrm>
        </p:spPr>
      </p:pic>
    </p:spTree>
    <p:extLst>
      <p:ext uri="{BB962C8B-B14F-4D97-AF65-F5344CB8AC3E}">
        <p14:creationId xmlns:p14="http://schemas.microsoft.com/office/powerpoint/2010/main" val="33826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17B1AA-C77C-27E6-39CB-CA8053A60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164C1-7FC7-AFD7-B1B0-FC586C345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D745CB-DE04-D4A4-ADC4-F5F57E7C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Results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F9AA-249A-39F1-3402-844F85EF0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aphicFrame>
        <p:nvGraphicFramePr>
          <p:cNvPr id="10" name="Diagramm 6">
            <a:extLst>
              <a:ext uri="{FF2B5EF4-FFF2-40B4-BE49-F238E27FC236}">
                <a16:creationId xmlns:a16="http://schemas.microsoft.com/office/drawing/2014/main" id="{0253F660-458D-4F42-80D7-A78F30A724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3049144"/>
              </p:ext>
            </p:extLst>
          </p:nvPr>
        </p:nvGraphicFramePr>
        <p:xfrm>
          <a:off x="1703512" y="1160184"/>
          <a:ext cx="3672408" cy="2556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Diagramm 7">
            <a:extLst>
              <a:ext uri="{FF2B5EF4-FFF2-40B4-BE49-F238E27FC236}">
                <a16:creationId xmlns:a16="http://schemas.microsoft.com/office/drawing/2014/main" id="{A15C92F9-108B-471E-9437-85FDD8FAFE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408566"/>
              </p:ext>
            </p:extLst>
          </p:nvPr>
        </p:nvGraphicFramePr>
        <p:xfrm>
          <a:off x="6672064" y="1160184"/>
          <a:ext cx="3672408" cy="2556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08055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02458F-E77E-0D4A-39D6-C706AC8F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53F3D-D03F-DA15-4E66-187D4E09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E268DF-A79C-5C80-2D11-5EEA70B8F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Rates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6E2BE-478A-5E9F-5276-202C3215D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F9F7C5CD-1C76-4240-BAB0-D399EC8CD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408177"/>
              </p:ext>
            </p:extLst>
          </p:nvPr>
        </p:nvGraphicFramePr>
        <p:xfrm>
          <a:off x="1847528" y="1168276"/>
          <a:ext cx="3089910" cy="204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Diagramm 4">
            <a:extLst>
              <a:ext uri="{FF2B5EF4-FFF2-40B4-BE49-F238E27FC236}">
                <a16:creationId xmlns:a16="http://schemas.microsoft.com/office/drawing/2014/main" id="{E4A7E200-73C6-423A-BAFD-5FD3EB105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1298077"/>
              </p:ext>
            </p:extLst>
          </p:nvPr>
        </p:nvGraphicFramePr>
        <p:xfrm>
          <a:off x="6528048" y="1142876"/>
          <a:ext cx="3089910" cy="2095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71378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1FEA23-A117-C9AD-D293-86B0871E6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E911C-B860-7899-9FF2-5F3CC056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9B6834-8CCC-8947-F069-E6CEF347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8DACB-7CB4-08D9-C9BC-8942D27F0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C6F8A-C836-4D39-5E8D-CAE83597FB29}"/>
              </a:ext>
            </a:extLst>
          </p:cNvPr>
          <p:cNvSpPr txBox="1"/>
          <p:nvPr/>
        </p:nvSpPr>
        <p:spPr>
          <a:xfrm>
            <a:off x="911424" y="1196752"/>
            <a:ext cx="8352928" cy="23762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[1] IEA (2025), Global electric car sales, 2014-2024, IEA, Paris</a:t>
            </a:r>
          </a:p>
          <a:p>
            <a:pPr>
              <a:buClr>
                <a:srgbClr val="97C139"/>
              </a:buClr>
            </a:pPr>
            <a:r>
              <a:rPr lang="en-US" dirty="0"/>
              <a:t> https://www.iea.org/data-and-statistics/charts/global-electric-car-sales-2014-2024, </a:t>
            </a:r>
            <a:r>
              <a:rPr lang="en-US" dirty="0" err="1"/>
              <a:t>Licence</a:t>
            </a:r>
            <a:r>
              <a:rPr lang="en-US" dirty="0"/>
              <a:t>: CC BY 4.0</a:t>
            </a:r>
          </a:p>
          <a:p>
            <a:pPr>
              <a:buClr>
                <a:srgbClr val="97C139"/>
              </a:buClr>
            </a:pPr>
            <a:endParaRPr lang="en-US" dirty="0"/>
          </a:p>
          <a:p>
            <a:pPr>
              <a:buClr>
                <a:srgbClr val="97C139"/>
              </a:buClr>
            </a:pPr>
            <a:r>
              <a:rPr lang="en-US" b="1" dirty="0"/>
              <a:t>Joining of the Laminated Electrical Steels in Motor Manufacturing: A Review </a:t>
            </a:r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2358791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4">
            <a:extLst>
              <a:ext uri="{FF2B5EF4-FFF2-40B4-BE49-F238E27FC236}">
                <a16:creationId xmlns:a16="http://schemas.microsoft.com/office/drawing/2014/main" id="{56BAA965-7E81-4A4D-87C3-63687EF96B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6" b="12506"/>
          <a:stretch/>
        </p:blipFill>
        <p:spPr/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901D12A-1847-C90D-4DEA-953A1B3EA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4E19446-6834-469B-9EC8-26E884D32306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F0D112F-D621-3214-DF21-01467776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C798EC-4EF0-9D27-25CA-F6EEB8649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739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4229602" y="3568903"/>
            <a:ext cx="2998713" cy="24505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Linien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9" name="Oval 8"/>
          <p:cNvSpPr/>
          <p:nvPr/>
        </p:nvSpPr>
        <p:spPr>
          <a:xfrm>
            <a:off x="3753676" y="1519003"/>
            <a:ext cx="158400" cy="1584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Textfeld 8"/>
          <p:cNvSpPr txBox="1"/>
          <p:nvPr/>
        </p:nvSpPr>
        <p:spPr>
          <a:xfrm>
            <a:off x="3685272" y="1927666"/>
            <a:ext cx="819671" cy="276999"/>
          </a:xfrm>
          <a:prstGeom prst="rect">
            <a:avLst/>
          </a:prstGeom>
          <a:solidFill>
            <a:srgbClr val="C5DE89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 err="1">
                <a:latin typeface="+mn-lt"/>
              </a:rPr>
              <a:t>Projektvergleich</a:t>
            </a:r>
            <a:r>
              <a:rPr lang="en-US" sz="900" dirty="0">
                <a:latin typeface="+mn-lt"/>
              </a:rPr>
              <a:t> </a:t>
            </a:r>
            <a:r>
              <a:rPr lang="en-US" sz="900" dirty="0" err="1">
                <a:latin typeface="+mn-lt"/>
              </a:rPr>
              <a:t>starten</a:t>
            </a:r>
            <a:endParaRPr lang="en-US" sz="900" dirty="0">
              <a:latin typeface="+mn-lt"/>
            </a:endParaRPr>
          </a:p>
        </p:txBody>
      </p:sp>
      <p:sp>
        <p:nvSpPr>
          <p:cNvPr id="34" name="Textfeld 8"/>
          <p:cNvSpPr txBox="1"/>
          <p:nvPr/>
        </p:nvSpPr>
        <p:spPr>
          <a:xfrm>
            <a:off x="4677358" y="1856067"/>
            <a:ext cx="819671" cy="276999"/>
          </a:xfrm>
          <a:prstGeom prst="rect">
            <a:avLst/>
          </a:prstGeom>
          <a:solidFill>
            <a:srgbClr val="C5DE89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 err="1">
                <a:latin typeface="+mn-lt"/>
              </a:rPr>
              <a:t>Projektvergleich</a:t>
            </a:r>
            <a:r>
              <a:rPr lang="en-US" sz="900" dirty="0">
                <a:latin typeface="+mn-lt"/>
              </a:rPr>
              <a:t> </a:t>
            </a:r>
            <a:r>
              <a:rPr lang="en-US" sz="900" dirty="0" err="1">
                <a:latin typeface="+mn-lt"/>
              </a:rPr>
              <a:t>starten</a:t>
            </a:r>
            <a:endParaRPr lang="en-US" sz="900" dirty="0">
              <a:latin typeface="+mn-lt"/>
            </a:endParaRPr>
          </a:p>
        </p:txBody>
      </p:sp>
      <p:sp>
        <p:nvSpPr>
          <p:cNvPr id="35" name="Oval 14"/>
          <p:cNvSpPr/>
          <p:nvPr/>
        </p:nvSpPr>
        <p:spPr>
          <a:xfrm>
            <a:off x="3976065" y="1519003"/>
            <a:ext cx="158400" cy="1584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Oval 16"/>
          <p:cNvSpPr/>
          <p:nvPr/>
        </p:nvSpPr>
        <p:spPr>
          <a:xfrm>
            <a:off x="4643232" y="1519003"/>
            <a:ext cx="158400" cy="1584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8" name="Oval 17"/>
          <p:cNvSpPr/>
          <p:nvPr/>
        </p:nvSpPr>
        <p:spPr>
          <a:xfrm>
            <a:off x="4865619" y="1519003"/>
            <a:ext cx="158400" cy="1584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9" name="Oval 18"/>
          <p:cNvSpPr/>
          <p:nvPr/>
        </p:nvSpPr>
        <p:spPr>
          <a:xfrm>
            <a:off x="3531287" y="1519003"/>
            <a:ext cx="158400" cy="1584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0" name="Oval 19"/>
          <p:cNvSpPr/>
          <p:nvPr/>
        </p:nvSpPr>
        <p:spPr>
          <a:xfrm>
            <a:off x="4420843" y="1519003"/>
            <a:ext cx="158400" cy="1584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2" name="Gerade Verbindung mit Pfeil 9"/>
          <p:cNvCxnSpPr/>
          <p:nvPr/>
        </p:nvCxnSpPr>
        <p:spPr>
          <a:xfrm flipV="1">
            <a:off x="3909216" y="2919033"/>
            <a:ext cx="846739" cy="1"/>
          </a:xfrm>
          <a:prstGeom prst="straightConnector1">
            <a:avLst/>
          </a:prstGeom>
          <a:ln w="19050">
            <a:solidFill>
              <a:srgbClr val="DC1E26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8"/>
          <p:cNvSpPr txBox="1"/>
          <p:nvPr/>
        </p:nvSpPr>
        <p:spPr>
          <a:xfrm>
            <a:off x="3478608" y="2597580"/>
            <a:ext cx="1008112" cy="138499"/>
          </a:xfrm>
          <a:prstGeom prst="rect">
            <a:avLst/>
          </a:prstGeom>
          <a:solidFill>
            <a:srgbClr val="C5DE89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tabLst>
                <a:tab pos="715963" algn="l"/>
              </a:tabLst>
            </a:pPr>
            <a:r>
              <a:rPr lang="en-US" sz="900" dirty="0" err="1">
                <a:latin typeface="+mn-lt"/>
              </a:rPr>
              <a:t>wicklungstyp</a:t>
            </a:r>
            <a:r>
              <a:rPr lang="en-US" sz="900" dirty="0">
                <a:latin typeface="+mn-lt"/>
              </a:rPr>
              <a:t> = 1</a:t>
            </a:r>
          </a:p>
        </p:txBody>
      </p:sp>
      <p:sp>
        <p:nvSpPr>
          <p:cNvPr id="45" name="Right Brace 25"/>
          <p:cNvSpPr/>
          <p:nvPr/>
        </p:nvSpPr>
        <p:spPr>
          <a:xfrm rot="5400000">
            <a:off x="2166282" y="4727515"/>
            <a:ext cx="144016" cy="1117724"/>
          </a:xfrm>
          <a:prstGeom prst="rightBrace">
            <a:avLst>
              <a:gd name="adj1" fmla="val 46363"/>
              <a:gd name="adj2" fmla="val 50348"/>
            </a:avLst>
          </a:prstGeom>
          <a:noFill/>
          <a:ln w="19050">
            <a:solidFill>
              <a:srgbClr val="DC1E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feld 8"/>
          <p:cNvSpPr txBox="1"/>
          <p:nvPr/>
        </p:nvSpPr>
        <p:spPr>
          <a:xfrm>
            <a:off x="2257021" y="4266894"/>
            <a:ext cx="766143" cy="138499"/>
          </a:xfrm>
          <a:prstGeom prst="rect">
            <a:avLst/>
          </a:prstGeom>
          <a:solidFill>
            <a:srgbClr val="C5DE89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900" dirty="0">
                <a:latin typeface="+mn-lt"/>
              </a:rPr>
              <a:t>1 A </a:t>
            </a:r>
            <a:r>
              <a:rPr lang="en-US" sz="900" dirty="0" err="1">
                <a:latin typeface="+mn-lt"/>
              </a:rPr>
              <a:t>bei</a:t>
            </a:r>
            <a:r>
              <a:rPr lang="en-US" sz="900" dirty="0">
                <a:latin typeface="+mn-lt"/>
              </a:rPr>
              <a:t> 50 Hz</a:t>
            </a:r>
          </a:p>
        </p:txBody>
      </p:sp>
      <p:sp>
        <p:nvSpPr>
          <p:cNvPr id="47" name="Textfeld 8"/>
          <p:cNvSpPr txBox="1"/>
          <p:nvPr/>
        </p:nvSpPr>
        <p:spPr>
          <a:xfrm>
            <a:off x="2367834" y="3801299"/>
            <a:ext cx="948995" cy="169277"/>
          </a:xfrm>
          <a:prstGeom prst="rect">
            <a:avLst/>
          </a:prstGeom>
          <a:solidFill>
            <a:srgbClr val="C5DE89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1 A </a:t>
            </a:r>
            <a:r>
              <a:rPr lang="en-US" sz="1100" dirty="0" err="1">
                <a:latin typeface="+mn-lt"/>
              </a:rPr>
              <a:t>bei</a:t>
            </a:r>
            <a:r>
              <a:rPr lang="en-US" sz="1100" dirty="0">
                <a:latin typeface="+mn-lt"/>
              </a:rPr>
              <a:t> 50 Hz</a:t>
            </a:r>
          </a:p>
        </p:txBody>
      </p:sp>
      <p:sp>
        <p:nvSpPr>
          <p:cNvPr id="48" name="Ellipse 47"/>
          <p:cNvSpPr/>
          <p:nvPr/>
        </p:nvSpPr>
        <p:spPr>
          <a:xfrm>
            <a:off x="5048683" y="2455422"/>
            <a:ext cx="144000" cy="144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099326" y="2504046"/>
            <a:ext cx="45719" cy="45719"/>
          </a:xfrm>
          <a:prstGeom prst="ellipse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/>
              <p:cNvSpPr txBox="1"/>
              <p:nvPr/>
            </p:nvSpPr>
            <p:spPr>
              <a:xfrm>
                <a:off x="5196878" y="2404625"/>
                <a:ext cx="1227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0" name="Textfeld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878" y="2404625"/>
                <a:ext cx="122726" cy="215444"/>
              </a:xfrm>
              <a:prstGeom prst="rect">
                <a:avLst/>
              </a:prstGeom>
              <a:blipFill>
                <a:blip r:embed="rId3"/>
                <a:stretch>
                  <a:fillRect l="-30000" r="-2500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Gerade Verbindung mit Pfeil 50"/>
          <p:cNvCxnSpPr/>
          <p:nvPr/>
        </p:nvCxnSpPr>
        <p:spPr>
          <a:xfrm>
            <a:off x="2188951" y="4536700"/>
            <a:ext cx="0" cy="479641"/>
          </a:xfrm>
          <a:prstGeom prst="straightConnector1">
            <a:avLst/>
          </a:prstGeom>
          <a:ln w="19050">
            <a:solidFill>
              <a:srgbClr val="DC1E2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14"/>
          <p:cNvSpPr/>
          <p:nvPr/>
        </p:nvSpPr>
        <p:spPr>
          <a:xfrm>
            <a:off x="4198454" y="1519003"/>
            <a:ext cx="158400" cy="1584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5" name="Gerade Verbindung mit Pfeil 54"/>
          <p:cNvCxnSpPr/>
          <p:nvPr/>
        </p:nvCxnSpPr>
        <p:spPr>
          <a:xfrm flipH="1" flipV="1">
            <a:off x="1613882" y="4867375"/>
            <a:ext cx="324801" cy="199043"/>
          </a:xfrm>
          <a:prstGeom prst="straightConnector1">
            <a:avLst/>
          </a:prstGeom>
          <a:ln w="19050">
            <a:solidFill>
              <a:srgbClr val="DC1E2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Bildplatzhalter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6" t="12347" r="35611" b="23448"/>
          <a:stretch/>
        </p:blipFill>
        <p:spPr>
          <a:xfrm>
            <a:off x="8155720" y="1768661"/>
            <a:ext cx="2372342" cy="2126927"/>
          </a:xfrm>
          <a:prstGeom prst="rect">
            <a:avLst/>
          </a:prstGeom>
          <a:noFill/>
        </p:spPr>
      </p:pic>
      <p:pic>
        <p:nvPicPr>
          <p:cNvPr id="86" name="Grafik 8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6" t="77681" r="11052" b="2230"/>
          <a:stretch/>
        </p:blipFill>
        <p:spPr bwMode="auto">
          <a:xfrm>
            <a:off x="9151668" y="4867375"/>
            <a:ext cx="1344996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feld 12"/>
          <p:cNvSpPr txBox="1"/>
          <p:nvPr/>
        </p:nvSpPr>
        <p:spPr>
          <a:xfrm>
            <a:off x="8075573" y="4903451"/>
            <a:ext cx="1224136" cy="36004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3,55</a:t>
            </a:r>
          </a:p>
        </p:txBody>
      </p:sp>
      <p:sp>
        <p:nvSpPr>
          <p:cNvPr id="88" name="Textfeld 13"/>
          <p:cNvSpPr txBox="1"/>
          <p:nvPr/>
        </p:nvSpPr>
        <p:spPr>
          <a:xfrm>
            <a:off x="9499283" y="4117558"/>
            <a:ext cx="792088" cy="36004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3,65</a:t>
            </a:r>
          </a:p>
        </p:txBody>
      </p:sp>
      <p:sp>
        <p:nvSpPr>
          <p:cNvPr id="89" name="Textfeld 15"/>
          <p:cNvSpPr txBox="1"/>
          <p:nvPr/>
        </p:nvSpPr>
        <p:spPr>
          <a:xfrm>
            <a:off x="10678180" y="2493279"/>
            <a:ext cx="932182" cy="371455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16,3</a:t>
            </a:r>
          </a:p>
        </p:txBody>
      </p:sp>
      <p:cxnSp>
        <p:nvCxnSpPr>
          <p:cNvPr id="90" name="Gerader Verbinder 89"/>
          <p:cNvCxnSpPr/>
          <p:nvPr/>
        </p:nvCxnSpPr>
        <p:spPr>
          <a:xfrm flipH="1">
            <a:off x="8457050" y="4847279"/>
            <a:ext cx="1112209" cy="0"/>
          </a:xfrm>
          <a:prstGeom prst="line">
            <a:avLst/>
          </a:prstGeom>
          <a:ln w="34925">
            <a:solidFill>
              <a:srgbClr val="97C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/>
          <p:nvPr/>
        </p:nvCxnSpPr>
        <p:spPr>
          <a:xfrm flipH="1">
            <a:off x="8457050" y="6153471"/>
            <a:ext cx="1112209" cy="0"/>
          </a:xfrm>
          <a:prstGeom prst="line">
            <a:avLst/>
          </a:prstGeom>
          <a:ln w="34925">
            <a:solidFill>
              <a:srgbClr val="97C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/>
          <p:nvPr/>
        </p:nvCxnSpPr>
        <p:spPr>
          <a:xfrm flipV="1">
            <a:off x="8868702" y="5002885"/>
            <a:ext cx="8385" cy="974330"/>
          </a:xfrm>
          <a:prstGeom prst="line">
            <a:avLst/>
          </a:prstGeom>
          <a:ln w="25400">
            <a:solidFill>
              <a:srgbClr val="97C1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uppieren 92"/>
          <p:cNvGrpSpPr/>
          <p:nvPr/>
        </p:nvGrpSpPr>
        <p:grpSpPr>
          <a:xfrm rot="5400000">
            <a:off x="9272182" y="4077657"/>
            <a:ext cx="1112209" cy="1399550"/>
            <a:chOff x="4123315" y="2152293"/>
            <a:chExt cx="1112209" cy="1306192"/>
          </a:xfrm>
        </p:grpSpPr>
        <p:cxnSp>
          <p:nvCxnSpPr>
            <p:cNvPr id="94" name="Gerader Verbinder 93"/>
            <p:cNvCxnSpPr/>
            <p:nvPr/>
          </p:nvCxnSpPr>
          <p:spPr>
            <a:xfrm flipH="1">
              <a:off x="4123315" y="2152293"/>
              <a:ext cx="1112209" cy="0"/>
            </a:xfrm>
            <a:prstGeom prst="line">
              <a:avLst/>
            </a:prstGeom>
            <a:ln w="34925">
              <a:solidFill>
                <a:srgbClr val="002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/>
            <p:cNvCxnSpPr/>
            <p:nvPr/>
          </p:nvCxnSpPr>
          <p:spPr>
            <a:xfrm flipH="1">
              <a:off x="4123315" y="3458485"/>
              <a:ext cx="1112209" cy="0"/>
            </a:xfrm>
            <a:prstGeom prst="line">
              <a:avLst/>
            </a:prstGeom>
            <a:ln w="34925">
              <a:solidFill>
                <a:srgbClr val="002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/>
            <p:cNvCxnSpPr/>
            <p:nvPr/>
          </p:nvCxnSpPr>
          <p:spPr>
            <a:xfrm flipV="1">
              <a:off x="4448147" y="2307898"/>
              <a:ext cx="8385" cy="974330"/>
            </a:xfrm>
            <a:prstGeom prst="line">
              <a:avLst/>
            </a:prstGeom>
            <a:ln w="25400">
              <a:solidFill>
                <a:srgbClr val="002F6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Gerader Verbinder 96"/>
          <p:cNvCxnSpPr/>
          <p:nvPr/>
        </p:nvCxnSpPr>
        <p:spPr>
          <a:xfrm flipH="1">
            <a:off x="9523873" y="2424403"/>
            <a:ext cx="1367928" cy="5301"/>
          </a:xfrm>
          <a:prstGeom prst="line">
            <a:avLst/>
          </a:prstGeom>
          <a:ln w="34925">
            <a:solidFill>
              <a:srgbClr val="346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/>
          <p:nvPr/>
        </p:nvCxnSpPr>
        <p:spPr>
          <a:xfrm flipH="1">
            <a:off x="9523873" y="3648539"/>
            <a:ext cx="1367928" cy="0"/>
          </a:xfrm>
          <a:prstGeom prst="line">
            <a:avLst/>
          </a:prstGeom>
          <a:ln w="34925">
            <a:solidFill>
              <a:srgbClr val="346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/>
          <p:nvPr/>
        </p:nvCxnSpPr>
        <p:spPr>
          <a:xfrm flipV="1">
            <a:off x="10603992" y="2543042"/>
            <a:ext cx="8385" cy="974330"/>
          </a:xfrm>
          <a:prstGeom prst="line">
            <a:avLst/>
          </a:prstGeom>
          <a:ln w="25400">
            <a:solidFill>
              <a:srgbClr val="3467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uppieren 99"/>
          <p:cNvGrpSpPr/>
          <p:nvPr/>
        </p:nvGrpSpPr>
        <p:grpSpPr>
          <a:xfrm rot="5400000">
            <a:off x="8800043" y="2034676"/>
            <a:ext cx="1112209" cy="335451"/>
            <a:chOff x="4123315" y="2152293"/>
            <a:chExt cx="1112209" cy="1306192"/>
          </a:xfrm>
        </p:grpSpPr>
        <p:cxnSp>
          <p:nvCxnSpPr>
            <p:cNvPr id="101" name="Gerader Verbinder 100"/>
            <p:cNvCxnSpPr/>
            <p:nvPr/>
          </p:nvCxnSpPr>
          <p:spPr>
            <a:xfrm flipH="1">
              <a:off x="4123315" y="2152293"/>
              <a:ext cx="1112209" cy="0"/>
            </a:xfrm>
            <a:prstGeom prst="line">
              <a:avLst/>
            </a:prstGeom>
            <a:ln w="34925">
              <a:solidFill>
                <a:srgbClr val="97C1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/>
            <p:cNvCxnSpPr/>
            <p:nvPr/>
          </p:nvCxnSpPr>
          <p:spPr>
            <a:xfrm flipH="1">
              <a:off x="4123315" y="3458485"/>
              <a:ext cx="1112209" cy="0"/>
            </a:xfrm>
            <a:prstGeom prst="line">
              <a:avLst/>
            </a:prstGeom>
            <a:ln w="34925">
              <a:solidFill>
                <a:srgbClr val="97C1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/>
            <p:cNvCxnSpPr/>
            <p:nvPr/>
          </p:nvCxnSpPr>
          <p:spPr>
            <a:xfrm flipV="1">
              <a:off x="4320917" y="2307895"/>
              <a:ext cx="8385" cy="974330"/>
            </a:xfrm>
            <a:prstGeom prst="line">
              <a:avLst/>
            </a:prstGeom>
            <a:ln w="25400">
              <a:solidFill>
                <a:srgbClr val="97C139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feld 14"/>
          <p:cNvSpPr txBox="1"/>
          <p:nvPr/>
        </p:nvSpPr>
        <p:spPr>
          <a:xfrm>
            <a:off x="9104890" y="890832"/>
            <a:ext cx="758045" cy="36004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4,4</a:t>
            </a:r>
          </a:p>
        </p:txBody>
      </p:sp>
      <p:grpSp>
        <p:nvGrpSpPr>
          <p:cNvPr id="105" name="Gruppieren 104"/>
          <p:cNvGrpSpPr/>
          <p:nvPr/>
        </p:nvGrpSpPr>
        <p:grpSpPr>
          <a:xfrm flipH="1">
            <a:off x="5096027" y="3494000"/>
            <a:ext cx="864096" cy="1373376"/>
            <a:chOff x="3910908" y="2019152"/>
            <a:chExt cx="49024" cy="766032"/>
          </a:xfrm>
        </p:grpSpPr>
        <p:cxnSp>
          <p:nvCxnSpPr>
            <p:cNvPr id="106" name="Gerade Verbindung mit Pfeil 105"/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349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8" name="Textfeld 107"/>
          <p:cNvSpPr txBox="1"/>
          <p:nvPr/>
        </p:nvSpPr>
        <p:spPr>
          <a:xfrm>
            <a:off x="4578280" y="3160876"/>
            <a:ext cx="1080120" cy="38048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00" dirty="0" err="1">
                <a:latin typeface="+mn-lt"/>
              </a:rPr>
              <a:t>Leistungsteil</a:t>
            </a:r>
            <a:r>
              <a:rPr lang="en-US" sz="1000" dirty="0">
                <a:latin typeface="+mn-lt"/>
              </a:rPr>
              <a:t> </a:t>
            </a:r>
            <a:r>
              <a:rPr lang="en-US" sz="1000" dirty="0" err="1">
                <a:latin typeface="+mn-lt"/>
              </a:rPr>
              <a:t>Induktionsanlage</a:t>
            </a:r>
            <a:endParaRPr lang="en-US" sz="1000" dirty="0">
              <a:latin typeface="+mn-lt"/>
            </a:endParaRPr>
          </a:p>
        </p:txBody>
      </p:sp>
      <p:grpSp>
        <p:nvGrpSpPr>
          <p:cNvPr id="109" name="Gruppieren 108"/>
          <p:cNvGrpSpPr/>
          <p:nvPr/>
        </p:nvGrpSpPr>
        <p:grpSpPr>
          <a:xfrm flipV="1">
            <a:off x="4704732" y="5293613"/>
            <a:ext cx="571651" cy="219614"/>
            <a:chOff x="3910908" y="2019152"/>
            <a:chExt cx="49024" cy="766032"/>
          </a:xfrm>
        </p:grpSpPr>
        <p:cxnSp>
          <p:nvCxnSpPr>
            <p:cNvPr id="110" name="Gerade Verbindung mit Pfeil 109"/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349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mit Pfeil 110"/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2" name="Textfeld 111"/>
          <p:cNvSpPr txBox="1"/>
          <p:nvPr/>
        </p:nvSpPr>
        <p:spPr>
          <a:xfrm>
            <a:off x="4800225" y="5519356"/>
            <a:ext cx="1080120" cy="3804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00" dirty="0" err="1">
                <a:latin typeface="+mn-lt"/>
              </a:rPr>
              <a:t>Kühleinheit</a:t>
            </a:r>
            <a:r>
              <a:rPr lang="en-US" sz="1000" dirty="0">
                <a:latin typeface="+mn-lt"/>
              </a:rPr>
              <a:t> </a:t>
            </a:r>
            <a:r>
              <a:rPr lang="en-US" sz="1000" dirty="0" err="1">
                <a:latin typeface="+mn-lt"/>
              </a:rPr>
              <a:t>Induktionsanlage</a:t>
            </a:r>
            <a:endParaRPr lang="en-US" sz="1000" dirty="0">
              <a:latin typeface="+mn-lt"/>
            </a:endParaRPr>
          </a:p>
        </p:txBody>
      </p:sp>
      <p:grpSp>
        <p:nvGrpSpPr>
          <p:cNvPr id="113" name="Gruppieren 112"/>
          <p:cNvGrpSpPr/>
          <p:nvPr/>
        </p:nvGrpSpPr>
        <p:grpSpPr>
          <a:xfrm flipH="1" flipV="1">
            <a:off x="6558051" y="4263229"/>
            <a:ext cx="72006" cy="827468"/>
            <a:chOff x="3910908" y="2019152"/>
            <a:chExt cx="49024" cy="766032"/>
          </a:xfrm>
        </p:grpSpPr>
        <p:cxnSp>
          <p:nvCxnSpPr>
            <p:cNvPr id="114" name="Gerade Verbindung mit Pfeil 113"/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349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mit Pfeil 114"/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6" name="Textfeld 115"/>
          <p:cNvSpPr txBox="1"/>
          <p:nvPr/>
        </p:nvSpPr>
        <p:spPr>
          <a:xfrm>
            <a:off x="6068048" y="5090697"/>
            <a:ext cx="1080120" cy="6882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00" dirty="0" err="1">
                <a:latin typeface="+mn-lt"/>
              </a:rPr>
              <a:t>Gegenwerkzeug</a:t>
            </a:r>
            <a:r>
              <a:rPr lang="en-US" sz="1000" dirty="0">
                <a:latin typeface="+mn-lt"/>
              </a:rPr>
              <a:t> </a:t>
            </a:r>
            <a:r>
              <a:rPr lang="en-US" sz="1000" dirty="0" err="1">
                <a:latin typeface="+mn-lt"/>
              </a:rPr>
              <a:t>zur</a:t>
            </a:r>
            <a:r>
              <a:rPr lang="en-US" sz="1000" dirty="0">
                <a:latin typeface="+mn-lt"/>
              </a:rPr>
              <a:t> </a:t>
            </a:r>
            <a:r>
              <a:rPr lang="en-US" sz="1000" dirty="0" err="1">
                <a:latin typeface="+mn-lt"/>
              </a:rPr>
              <a:t>Fixierung</a:t>
            </a:r>
            <a:r>
              <a:rPr lang="en-US" sz="1000" dirty="0">
                <a:latin typeface="+mn-lt"/>
              </a:rPr>
              <a:t> und </a:t>
            </a:r>
            <a:r>
              <a:rPr lang="en-US" sz="1000" dirty="0" err="1">
                <a:latin typeface="+mn-lt"/>
              </a:rPr>
              <a:t>Ausrichtung</a:t>
            </a:r>
            <a:r>
              <a:rPr lang="en-US" sz="1000" dirty="0">
                <a:latin typeface="+mn-lt"/>
              </a:rPr>
              <a:t> der </a:t>
            </a:r>
            <a:r>
              <a:rPr lang="en-US" sz="1000" dirty="0" err="1">
                <a:latin typeface="+mn-lt"/>
              </a:rPr>
              <a:t>Einzelbleche</a:t>
            </a:r>
            <a:endParaRPr lang="en-US" sz="1000" dirty="0">
              <a:latin typeface="+mn-lt"/>
            </a:endParaRPr>
          </a:p>
        </p:txBody>
      </p:sp>
      <p:grpSp>
        <p:nvGrpSpPr>
          <p:cNvPr id="81" name="Gruppieren 80"/>
          <p:cNvGrpSpPr/>
          <p:nvPr/>
        </p:nvGrpSpPr>
        <p:grpSpPr>
          <a:xfrm>
            <a:off x="8078368" y="1368599"/>
            <a:ext cx="392050" cy="752534"/>
            <a:chOff x="2842472" y="1970583"/>
            <a:chExt cx="377599" cy="724795"/>
          </a:xfrm>
        </p:grpSpPr>
        <p:sp>
          <p:nvSpPr>
            <p:cNvPr id="82" name="Freeform 54"/>
            <p:cNvSpPr>
              <a:spLocks/>
            </p:cNvSpPr>
            <p:nvPr/>
          </p:nvSpPr>
          <p:spPr bwMode="auto">
            <a:xfrm>
              <a:off x="2842472" y="1970583"/>
              <a:ext cx="314100" cy="656531"/>
            </a:xfrm>
            <a:custGeom>
              <a:avLst/>
              <a:gdLst>
                <a:gd name="T0" fmla="*/ 51 w 1272"/>
                <a:gd name="T1" fmla="*/ 0 h 2666"/>
                <a:gd name="T2" fmla="*/ 1272 w 1272"/>
                <a:gd name="T3" fmla="*/ 2643 h 2666"/>
                <a:gd name="T4" fmla="*/ 1221 w 1272"/>
                <a:gd name="T5" fmla="*/ 2666 h 2666"/>
                <a:gd name="T6" fmla="*/ 0 w 1272"/>
                <a:gd name="T7" fmla="*/ 24 h 2666"/>
                <a:gd name="T8" fmla="*/ 51 w 1272"/>
                <a:gd name="T9" fmla="*/ 0 h 2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2" h="2666">
                  <a:moveTo>
                    <a:pt x="51" y="0"/>
                  </a:moveTo>
                  <a:lnTo>
                    <a:pt x="1272" y="2643"/>
                  </a:lnTo>
                  <a:lnTo>
                    <a:pt x="1221" y="2666"/>
                  </a:lnTo>
                  <a:lnTo>
                    <a:pt x="0" y="2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97C1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58"/>
            <p:cNvSpPr>
              <a:spLocks/>
            </p:cNvSpPr>
            <p:nvPr/>
          </p:nvSpPr>
          <p:spPr bwMode="auto">
            <a:xfrm>
              <a:off x="3085133" y="2560440"/>
              <a:ext cx="125413" cy="125413"/>
            </a:xfrm>
            <a:custGeom>
              <a:avLst/>
              <a:gdLst>
                <a:gd name="T0" fmla="*/ 219 w 397"/>
                <a:gd name="T1" fmla="*/ 397 h 398"/>
                <a:gd name="T2" fmla="*/ 258 w 397"/>
                <a:gd name="T3" fmla="*/ 389 h 398"/>
                <a:gd name="T4" fmla="*/ 294 w 397"/>
                <a:gd name="T5" fmla="*/ 373 h 398"/>
                <a:gd name="T6" fmla="*/ 326 w 397"/>
                <a:gd name="T7" fmla="*/ 352 h 398"/>
                <a:gd name="T8" fmla="*/ 352 w 397"/>
                <a:gd name="T9" fmla="*/ 325 h 398"/>
                <a:gd name="T10" fmla="*/ 373 w 397"/>
                <a:gd name="T11" fmla="*/ 293 h 398"/>
                <a:gd name="T12" fmla="*/ 389 w 397"/>
                <a:gd name="T13" fmla="*/ 258 h 398"/>
                <a:gd name="T14" fmla="*/ 397 w 397"/>
                <a:gd name="T15" fmla="*/ 218 h 398"/>
                <a:gd name="T16" fmla="*/ 397 w 397"/>
                <a:gd name="T17" fmla="*/ 179 h 398"/>
                <a:gd name="T18" fmla="*/ 389 w 397"/>
                <a:gd name="T19" fmla="*/ 139 h 398"/>
                <a:gd name="T20" fmla="*/ 373 w 397"/>
                <a:gd name="T21" fmla="*/ 104 h 398"/>
                <a:gd name="T22" fmla="*/ 352 w 397"/>
                <a:gd name="T23" fmla="*/ 72 h 398"/>
                <a:gd name="T24" fmla="*/ 326 w 397"/>
                <a:gd name="T25" fmla="*/ 45 h 398"/>
                <a:gd name="T26" fmla="*/ 294 w 397"/>
                <a:gd name="T27" fmla="*/ 24 h 398"/>
                <a:gd name="T28" fmla="*/ 258 w 397"/>
                <a:gd name="T29" fmla="*/ 8 h 398"/>
                <a:gd name="T30" fmla="*/ 219 w 397"/>
                <a:gd name="T31" fmla="*/ 0 h 398"/>
                <a:gd name="T32" fmla="*/ 179 w 397"/>
                <a:gd name="T33" fmla="*/ 0 h 398"/>
                <a:gd name="T34" fmla="*/ 140 w 397"/>
                <a:gd name="T35" fmla="*/ 8 h 398"/>
                <a:gd name="T36" fmla="*/ 104 w 397"/>
                <a:gd name="T37" fmla="*/ 24 h 398"/>
                <a:gd name="T38" fmla="*/ 73 w 397"/>
                <a:gd name="T39" fmla="*/ 45 h 398"/>
                <a:gd name="T40" fmla="*/ 46 w 397"/>
                <a:gd name="T41" fmla="*/ 72 h 398"/>
                <a:gd name="T42" fmla="*/ 25 w 397"/>
                <a:gd name="T43" fmla="*/ 104 h 398"/>
                <a:gd name="T44" fmla="*/ 9 w 397"/>
                <a:gd name="T45" fmla="*/ 139 h 398"/>
                <a:gd name="T46" fmla="*/ 1 w 397"/>
                <a:gd name="T47" fmla="*/ 179 h 398"/>
                <a:gd name="T48" fmla="*/ 1 w 397"/>
                <a:gd name="T49" fmla="*/ 218 h 398"/>
                <a:gd name="T50" fmla="*/ 9 w 397"/>
                <a:gd name="T51" fmla="*/ 258 h 398"/>
                <a:gd name="T52" fmla="*/ 25 w 397"/>
                <a:gd name="T53" fmla="*/ 293 h 398"/>
                <a:gd name="T54" fmla="*/ 46 w 397"/>
                <a:gd name="T55" fmla="*/ 325 h 398"/>
                <a:gd name="T56" fmla="*/ 73 w 397"/>
                <a:gd name="T57" fmla="*/ 352 h 398"/>
                <a:gd name="T58" fmla="*/ 104 w 397"/>
                <a:gd name="T59" fmla="*/ 373 h 398"/>
                <a:gd name="T60" fmla="*/ 140 w 397"/>
                <a:gd name="T61" fmla="*/ 389 h 398"/>
                <a:gd name="T62" fmla="*/ 179 w 397"/>
                <a:gd name="T63" fmla="*/ 39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7" h="398">
                  <a:moveTo>
                    <a:pt x="199" y="398"/>
                  </a:moveTo>
                  <a:lnTo>
                    <a:pt x="219" y="397"/>
                  </a:lnTo>
                  <a:lnTo>
                    <a:pt x="239" y="393"/>
                  </a:lnTo>
                  <a:lnTo>
                    <a:pt x="258" y="389"/>
                  </a:lnTo>
                  <a:lnTo>
                    <a:pt x="277" y="382"/>
                  </a:lnTo>
                  <a:lnTo>
                    <a:pt x="294" y="373"/>
                  </a:lnTo>
                  <a:lnTo>
                    <a:pt x="310" y="364"/>
                  </a:lnTo>
                  <a:lnTo>
                    <a:pt x="326" y="352"/>
                  </a:lnTo>
                  <a:lnTo>
                    <a:pt x="339" y="339"/>
                  </a:lnTo>
                  <a:lnTo>
                    <a:pt x="352" y="325"/>
                  </a:lnTo>
                  <a:lnTo>
                    <a:pt x="364" y="309"/>
                  </a:lnTo>
                  <a:lnTo>
                    <a:pt x="373" y="293"/>
                  </a:lnTo>
                  <a:lnTo>
                    <a:pt x="382" y="276"/>
                  </a:lnTo>
                  <a:lnTo>
                    <a:pt x="389" y="258"/>
                  </a:lnTo>
                  <a:lnTo>
                    <a:pt x="394" y="239"/>
                  </a:lnTo>
                  <a:lnTo>
                    <a:pt x="397" y="218"/>
                  </a:lnTo>
                  <a:lnTo>
                    <a:pt x="397" y="199"/>
                  </a:lnTo>
                  <a:lnTo>
                    <a:pt x="397" y="179"/>
                  </a:lnTo>
                  <a:lnTo>
                    <a:pt x="394" y="158"/>
                  </a:lnTo>
                  <a:lnTo>
                    <a:pt x="389" y="139"/>
                  </a:lnTo>
                  <a:lnTo>
                    <a:pt x="382" y="121"/>
                  </a:lnTo>
                  <a:lnTo>
                    <a:pt x="373" y="104"/>
                  </a:lnTo>
                  <a:lnTo>
                    <a:pt x="364" y="88"/>
                  </a:lnTo>
                  <a:lnTo>
                    <a:pt x="352" y="72"/>
                  </a:lnTo>
                  <a:lnTo>
                    <a:pt x="339" y="58"/>
                  </a:lnTo>
                  <a:lnTo>
                    <a:pt x="326" y="45"/>
                  </a:lnTo>
                  <a:lnTo>
                    <a:pt x="310" y="33"/>
                  </a:lnTo>
                  <a:lnTo>
                    <a:pt x="294" y="24"/>
                  </a:lnTo>
                  <a:lnTo>
                    <a:pt x="277" y="15"/>
                  </a:lnTo>
                  <a:lnTo>
                    <a:pt x="258" y="8"/>
                  </a:lnTo>
                  <a:lnTo>
                    <a:pt x="239" y="4"/>
                  </a:lnTo>
                  <a:lnTo>
                    <a:pt x="219" y="0"/>
                  </a:lnTo>
                  <a:lnTo>
                    <a:pt x="199" y="0"/>
                  </a:lnTo>
                  <a:lnTo>
                    <a:pt x="179" y="0"/>
                  </a:lnTo>
                  <a:lnTo>
                    <a:pt x="159" y="4"/>
                  </a:lnTo>
                  <a:lnTo>
                    <a:pt x="140" y="8"/>
                  </a:lnTo>
                  <a:lnTo>
                    <a:pt x="121" y="15"/>
                  </a:lnTo>
                  <a:lnTo>
                    <a:pt x="104" y="24"/>
                  </a:lnTo>
                  <a:lnTo>
                    <a:pt x="89" y="33"/>
                  </a:lnTo>
                  <a:lnTo>
                    <a:pt x="73" y="45"/>
                  </a:lnTo>
                  <a:lnTo>
                    <a:pt x="59" y="58"/>
                  </a:lnTo>
                  <a:lnTo>
                    <a:pt x="46" y="72"/>
                  </a:lnTo>
                  <a:lnTo>
                    <a:pt x="34" y="88"/>
                  </a:lnTo>
                  <a:lnTo>
                    <a:pt x="25" y="104"/>
                  </a:lnTo>
                  <a:lnTo>
                    <a:pt x="16" y="121"/>
                  </a:lnTo>
                  <a:lnTo>
                    <a:pt x="9" y="139"/>
                  </a:lnTo>
                  <a:lnTo>
                    <a:pt x="5" y="158"/>
                  </a:lnTo>
                  <a:lnTo>
                    <a:pt x="1" y="179"/>
                  </a:lnTo>
                  <a:lnTo>
                    <a:pt x="0" y="199"/>
                  </a:lnTo>
                  <a:lnTo>
                    <a:pt x="1" y="218"/>
                  </a:lnTo>
                  <a:lnTo>
                    <a:pt x="5" y="239"/>
                  </a:lnTo>
                  <a:lnTo>
                    <a:pt x="9" y="258"/>
                  </a:lnTo>
                  <a:lnTo>
                    <a:pt x="16" y="276"/>
                  </a:lnTo>
                  <a:lnTo>
                    <a:pt x="25" y="293"/>
                  </a:lnTo>
                  <a:lnTo>
                    <a:pt x="34" y="309"/>
                  </a:lnTo>
                  <a:lnTo>
                    <a:pt x="46" y="325"/>
                  </a:lnTo>
                  <a:lnTo>
                    <a:pt x="59" y="339"/>
                  </a:lnTo>
                  <a:lnTo>
                    <a:pt x="73" y="352"/>
                  </a:lnTo>
                  <a:lnTo>
                    <a:pt x="89" y="364"/>
                  </a:lnTo>
                  <a:lnTo>
                    <a:pt x="104" y="373"/>
                  </a:lnTo>
                  <a:lnTo>
                    <a:pt x="121" y="382"/>
                  </a:lnTo>
                  <a:lnTo>
                    <a:pt x="140" y="389"/>
                  </a:lnTo>
                  <a:lnTo>
                    <a:pt x="159" y="393"/>
                  </a:lnTo>
                  <a:lnTo>
                    <a:pt x="179" y="397"/>
                  </a:lnTo>
                  <a:lnTo>
                    <a:pt x="199" y="398"/>
                  </a:lnTo>
                  <a:close/>
                </a:path>
              </a:pathLst>
            </a:custGeom>
            <a:solidFill>
              <a:srgbClr val="97C1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59"/>
            <p:cNvSpPr>
              <a:spLocks noEditPoints="1"/>
            </p:cNvSpPr>
            <p:nvPr/>
          </p:nvSpPr>
          <p:spPr bwMode="auto">
            <a:xfrm>
              <a:off x="3075608" y="2550915"/>
              <a:ext cx="144463" cy="144463"/>
            </a:xfrm>
            <a:custGeom>
              <a:avLst/>
              <a:gdLst>
                <a:gd name="T0" fmla="*/ 262 w 453"/>
                <a:gd name="T1" fmla="*/ 393 h 454"/>
                <a:gd name="T2" fmla="*/ 308 w 453"/>
                <a:gd name="T3" fmla="*/ 376 h 454"/>
                <a:gd name="T4" fmla="*/ 347 w 453"/>
                <a:gd name="T5" fmla="*/ 347 h 454"/>
                <a:gd name="T6" fmla="*/ 354 w 453"/>
                <a:gd name="T7" fmla="*/ 414 h 454"/>
                <a:gd name="T8" fmla="*/ 295 w 453"/>
                <a:gd name="T9" fmla="*/ 444 h 454"/>
                <a:gd name="T10" fmla="*/ 250 w 453"/>
                <a:gd name="T11" fmla="*/ 452 h 454"/>
                <a:gd name="T12" fmla="*/ 227 w 453"/>
                <a:gd name="T13" fmla="*/ 397 h 454"/>
                <a:gd name="T14" fmla="*/ 367 w 453"/>
                <a:gd name="T15" fmla="*/ 367 h 454"/>
                <a:gd name="T16" fmla="*/ 358 w 453"/>
                <a:gd name="T17" fmla="*/ 335 h 454"/>
                <a:gd name="T18" fmla="*/ 384 w 453"/>
                <a:gd name="T19" fmla="*/ 293 h 454"/>
                <a:gd name="T20" fmla="*/ 397 w 453"/>
                <a:gd name="T21" fmla="*/ 244 h 454"/>
                <a:gd name="T22" fmla="*/ 453 w 453"/>
                <a:gd name="T23" fmla="*/ 238 h 454"/>
                <a:gd name="T24" fmla="*/ 449 w 453"/>
                <a:gd name="T25" fmla="*/ 272 h 454"/>
                <a:gd name="T26" fmla="*/ 426 w 453"/>
                <a:gd name="T27" fmla="*/ 335 h 454"/>
                <a:gd name="T28" fmla="*/ 388 w 453"/>
                <a:gd name="T29" fmla="*/ 387 h 454"/>
                <a:gd name="T30" fmla="*/ 397 w 453"/>
                <a:gd name="T31" fmla="*/ 209 h 454"/>
                <a:gd name="T32" fmla="*/ 384 w 453"/>
                <a:gd name="T33" fmla="*/ 160 h 454"/>
                <a:gd name="T34" fmla="*/ 358 w 453"/>
                <a:gd name="T35" fmla="*/ 118 h 454"/>
                <a:gd name="T36" fmla="*/ 402 w 453"/>
                <a:gd name="T37" fmla="*/ 82 h 454"/>
                <a:gd name="T38" fmla="*/ 436 w 453"/>
                <a:gd name="T39" fmla="*/ 139 h 454"/>
                <a:gd name="T40" fmla="*/ 451 w 453"/>
                <a:gd name="T41" fmla="*/ 192 h 454"/>
                <a:gd name="T42" fmla="*/ 453 w 453"/>
                <a:gd name="T43" fmla="*/ 227 h 454"/>
                <a:gd name="T44" fmla="*/ 335 w 453"/>
                <a:gd name="T45" fmla="*/ 95 h 454"/>
                <a:gd name="T46" fmla="*/ 294 w 453"/>
                <a:gd name="T47" fmla="*/ 69 h 454"/>
                <a:gd name="T48" fmla="*/ 245 w 453"/>
                <a:gd name="T49" fmla="*/ 57 h 454"/>
                <a:gd name="T50" fmla="*/ 239 w 453"/>
                <a:gd name="T51" fmla="*/ 0 h 454"/>
                <a:gd name="T52" fmla="*/ 273 w 453"/>
                <a:gd name="T53" fmla="*/ 5 h 454"/>
                <a:gd name="T54" fmla="*/ 335 w 453"/>
                <a:gd name="T55" fmla="*/ 27 h 454"/>
                <a:gd name="T56" fmla="*/ 388 w 453"/>
                <a:gd name="T57" fmla="*/ 66 h 454"/>
                <a:gd name="T58" fmla="*/ 210 w 453"/>
                <a:gd name="T59" fmla="*/ 57 h 454"/>
                <a:gd name="T60" fmla="*/ 161 w 453"/>
                <a:gd name="T61" fmla="*/ 69 h 454"/>
                <a:gd name="T62" fmla="*/ 119 w 453"/>
                <a:gd name="T63" fmla="*/ 95 h 454"/>
                <a:gd name="T64" fmla="*/ 83 w 453"/>
                <a:gd name="T65" fmla="*/ 51 h 454"/>
                <a:gd name="T66" fmla="*/ 139 w 453"/>
                <a:gd name="T67" fmla="*/ 17 h 454"/>
                <a:gd name="T68" fmla="*/ 193 w 453"/>
                <a:gd name="T69" fmla="*/ 2 h 454"/>
                <a:gd name="T70" fmla="*/ 227 w 453"/>
                <a:gd name="T71" fmla="*/ 0 h 454"/>
                <a:gd name="T72" fmla="*/ 106 w 453"/>
                <a:gd name="T73" fmla="*/ 106 h 454"/>
                <a:gd name="T74" fmla="*/ 106 w 453"/>
                <a:gd name="T75" fmla="*/ 106 h 454"/>
                <a:gd name="T76" fmla="*/ 78 w 453"/>
                <a:gd name="T77" fmla="*/ 145 h 454"/>
                <a:gd name="T78" fmla="*/ 60 w 453"/>
                <a:gd name="T79" fmla="*/ 192 h 454"/>
                <a:gd name="T80" fmla="*/ 0 w 453"/>
                <a:gd name="T81" fmla="*/ 227 h 454"/>
                <a:gd name="T82" fmla="*/ 3 w 453"/>
                <a:gd name="T83" fmla="*/ 192 h 454"/>
                <a:gd name="T84" fmla="*/ 18 w 453"/>
                <a:gd name="T85" fmla="*/ 139 h 454"/>
                <a:gd name="T86" fmla="*/ 52 w 453"/>
                <a:gd name="T87" fmla="*/ 82 h 454"/>
                <a:gd name="T88" fmla="*/ 56 w 453"/>
                <a:gd name="T89" fmla="*/ 227 h 454"/>
                <a:gd name="T90" fmla="*/ 64 w 453"/>
                <a:gd name="T91" fmla="*/ 277 h 454"/>
                <a:gd name="T92" fmla="*/ 86 w 453"/>
                <a:gd name="T93" fmla="*/ 321 h 454"/>
                <a:gd name="T94" fmla="*/ 67 w 453"/>
                <a:gd name="T95" fmla="*/ 387 h 454"/>
                <a:gd name="T96" fmla="*/ 28 w 453"/>
                <a:gd name="T97" fmla="*/ 335 h 454"/>
                <a:gd name="T98" fmla="*/ 4 w 453"/>
                <a:gd name="T99" fmla="*/ 272 h 454"/>
                <a:gd name="T100" fmla="*/ 1 w 453"/>
                <a:gd name="T101" fmla="*/ 238 h 454"/>
                <a:gd name="T102" fmla="*/ 106 w 453"/>
                <a:gd name="T103" fmla="*/ 347 h 454"/>
                <a:gd name="T104" fmla="*/ 106 w 453"/>
                <a:gd name="T105" fmla="*/ 347 h 454"/>
                <a:gd name="T106" fmla="*/ 132 w 453"/>
                <a:gd name="T107" fmla="*/ 368 h 454"/>
                <a:gd name="T108" fmla="*/ 177 w 453"/>
                <a:gd name="T109" fmla="*/ 389 h 454"/>
                <a:gd name="T110" fmla="*/ 227 w 453"/>
                <a:gd name="T111" fmla="*/ 397 h 454"/>
                <a:gd name="T112" fmla="*/ 204 w 453"/>
                <a:gd name="T113" fmla="*/ 452 h 454"/>
                <a:gd name="T114" fmla="*/ 160 w 453"/>
                <a:gd name="T115" fmla="*/ 444 h 454"/>
                <a:gd name="T116" fmla="*/ 101 w 453"/>
                <a:gd name="T117" fmla="*/ 414 h 454"/>
                <a:gd name="T118" fmla="*/ 106 w 453"/>
                <a:gd name="T119" fmla="*/ 34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3" h="454">
                  <a:moveTo>
                    <a:pt x="227" y="397"/>
                  </a:moveTo>
                  <a:lnTo>
                    <a:pt x="245" y="396"/>
                  </a:lnTo>
                  <a:lnTo>
                    <a:pt x="262" y="393"/>
                  </a:lnTo>
                  <a:lnTo>
                    <a:pt x="278" y="389"/>
                  </a:lnTo>
                  <a:lnTo>
                    <a:pt x="294" y="384"/>
                  </a:lnTo>
                  <a:lnTo>
                    <a:pt x="308" y="376"/>
                  </a:lnTo>
                  <a:lnTo>
                    <a:pt x="322" y="368"/>
                  </a:lnTo>
                  <a:lnTo>
                    <a:pt x="335" y="358"/>
                  </a:lnTo>
                  <a:lnTo>
                    <a:pt x="347" y="347"/>
                  </a:lnTo>
                  <a:lnTo>
                    <a:pt x="388" y="387"/>
                  </a:lnTo>
                  <a:lnTo>
                    <a:pt x="372" y="402"/>
                  </a:lnTo>
                  <a:lnTo>
                    <a:pt x="354" y="414"/>
                  </a:lnTo>
                  <a:lnTo>
                    <a:pt x="335" y="426"/>
                  </a:lnTo>
                  <a:lnTo>
                    <a:pt x="315" y="436"/>
                  </a:lnTo>
                  <a:lnTo>
                    <a:pt x="295" y="444"/>
                  </a:lnTo>
                  <a:lnTo>
                    <a:pt x="273" y="448"/>
                  </a:lnTo>
                  <a:lnTo>
                    <a:pt x="262" y="451"/>
                  </a:lnTo>
                  <a:lnTo>
                    <a:pt x="250" y="452"/>
                  </a:lnTo>
                  <a:lnTo>
                    <a:pt x="239" y="453"/>
                  </a:lnTo>
                  <a:lnTo>
                    <a:pt x="227" y="454"/>
                  </a:lnTo>
                  <a:lnTo>
                    <a:pt x="227" y="397"/>
                  </a:lnTo>
                  <a:close/>
                  <a:moveTo>
                    <a:pt x="347" y="347"/>
                  </a:moveTo>
                  <a:lnTo>
                    <a:pt x="348" y="347"/>
                  </a:lnTo>
                  <a:lnTo>
                    <a:pt x="367" y="367"/>
                  </a:lnTo>
                  <a:lnTo>
                    <a:pt x="347" y="347"/>
                  </a:lnTo>
                  <a:close/>
                  <a:moveTo>
                    <a:pt x="348" y="347"/>
                  </a:moveTo>
                  <a:lnTo>
                    <a:pt x="358" y="335"/>
                  </a:lnTo>
                  <a:lnTo>
                    <a:pt x="368" y="321"/>
                  </a:lnTo>
                  <a:lnTo>
                    <a:pt x="376" y="308"/>
                  </a:lnTo>
                  <a:lnTo>
                    <a:pt x="384" y="293"/>
                  </a:lnTo>
                  <a:lnTo>
                    <a:pt x="390" y="277"/>
                  </a:lnTo>
                  <a:lnTo>
                    <a:pt x="393" y="261"/>
                  </a:lnTo>
                  <a:lnTo>
                    <a:pt x="397" y="244"/>
                  </a:lnTo>
                  <a:lnTo>
                    <a:pt x="397" y="227"/>
                  </a:lnTo>
                  <a:lnTo>
                    <a:pt x="453" y="227"/>
                  </a:lnTo>
                  <a:lnTo>
                    <a:pt x="453" y="238"/>
                  </a:lnTo>
                  <a:lnTo>
                    <a:pt x="452" y="250"/>
                  </a:lnTo>
                  <a:lnTo>
                    <a:pt x="451" y="261"/>
                  </a:lnTo>
                  <a:lnTo>
                    <a:pt x="449" y="272"/>
                  </a:lnTo>
                  <a:lnTo>
                    <a:pt x="443" y="294"/>
                  </a:lnTo>
                  <a:lnTo>
                    <a:pt x="436" y="314"/>
                  </a:lnTo>
                  <a:lnTo>
                    <a:pt x="426" y="335"/>
                  </a:lnTo>
                  <a:lnTo>
                    <a:pt x="415" y="353"/>
                  </a:lnTo>
                  <a:lnTo>
                    <a:pt x="402" y="371"/>
                  </a:lnTo>
                  <a:lnTo>
                    <a:pt x="388" y="387"/>
                  </a:lnTo>
                  <a:lnTo>
                    <a:pt x="348" y="347"/>
                  </a:lnTo>
                  <a:close/>
                  <a:moveTo>
                    <a:pt x="397" y="227"/>
                  </a:moveTo>
                  <a:lnTo>
                    <a:pt x="397" y="209"/>
                  </a:lnTo>
                  <a:lnTo>
                    <a:pt x="393" y="192"/>
                  </a:lnTo>
                  <a:lnTo>
                    <a:pt x="390" y="176"/>
                  </a:lnTo>
                  <a:lnTo>
                    <a:pt x="384" y="160"/>
                  </a:lnTo>
                  <a:lnTo>
                    <a:pt x="376" y="145"/>
                  </a:lnTo>
                  <a:lnTo>
                    <a:pt x="368" y="132"/>
                  </a:lnTo>
                  <a:lnTo>
                    <a:pt x="358" y="118"/>
                  </a:lnTo>
                  <a:lnTo>
                    <a:pt x="347" y="106"/>
                  </a:lnTo>
                  <a:lnTo>
                    <a:pt x="388" y="66"/>
                  </a:lnTo>
                  <a:lnTo>
                    <a:pt x="402" y="82"/>
                  </a:lnTo>
                  <a:lnTo>
                    <a:pt x="415" y="100"/>
                  </a:lnTo>
                  <a:lnTo>
                    <a:pt x="426" y="118"/>
                  </a:lnTo>
                  <a:lnTo>
                    <a:pt x="436" y="139"/>
                  </a:lnTo>
                  <a:lnTo>
                    <a:pt x="443" y="159"/>
                  </a:lnTo>
                  <a:lnTo>
                    <a:pt x="449" y="181"/>
                  </a:lnTo>
                  <a:lnTo>
                    <a:pt x="451" y="192"/>
                  </a:lnTo>
                  <a:lnTo>
                    <a:pt x="452" y="203"/>
                  </a:lnTo>
                  <a:lnTo>
                    <a:pt x="453" y="215"/>
                  </a:lnTo>
                  <a:lnTo>
                    <a:pt x="453" y="227"/>
                  </a:lnTo>
                  <a:lnTo>
                    <a:pt x="397" y="227"/>
                  </a:lnTo>
                  <a:close/>
                  <a:moveTo>
                    <a:pt x="347" y="106"/>
                  </a:moveTo>
                  <a:lnTo>
                    <a:pt x="335" y="95"/>
                  </a:lnTo>
                  <a:lnTo>
                    <a:pt x="322" y="85"/>
                  </a:lnTo>
                  <a:lnTo>
                    <a:pt x="308" y="77"/>
                  </a:lnTo>
                  <a:lnTo>
                    <a:pt x="294" y="69"/>
                  </a:lnTo>
                  <a:lnTo>
                    <a:pt x="278" y="64"/>
                  </a:lnTo>
                  <a:lnTo>
                    <a:pt x="262" y="60"/>
                  </a:lnTo>
                  <a:lnTo>
                    <a:pt x="245" y="57"/>
                  </a:lnTo>
                  <a:lnTo>
                    <a:pt x="227" y="57"/>
                  </a:lnTo>
                  <a:lnTo>
                    <a:pt x="227" y="0"/>
                  </a:lnTo>
                  <a:lnTo>
                    <a:pt x="239" y="0"/>
                  </a:lnTo>
                  <a:lnTo>
                    <a:pt x="250" y="1"/>
                  </a:lnTo>
                  <a:lnTo>
                    <a:pt x="262" y="2"/>
                  </a:lnTo>
                  <a:lnTo>
                    <a:pt x="273" y="5"/>
                  </a:lnTo>
                  <a:lnTo>
                    <a:pt x="295" y="10"/>
                  </a:lnTo>
                  <a:lnTo>
                    <a:pt x="315" y="17"/>
                  </a:lnTo>
                  <a:lnTo>
                    <a:pt x="335" y="27"/>
                  </a:lnTo>
                  <a:lnTo>
                    <a:pt x="354" y="39"/>
                  </a:lnTo>
                  <a:lnTo>
                    <a:pt x="372" y="51"/>
                  </a:lnTo>
                  <a:lnTo>
                    <a:pt x="388" y="66"/>
                  </a:lnTo>
                  <a:lnTo>
                    <a:pt x="347" y="106"/>
                  </a:lnTo>
                  <a:close/>
                  <a:moveTo>
                    <a:pt x="227" y="57"/>
                  </a:moveTo>
                  <a:lnTo>
                    <a:pt x="210" y="57"/>
                  </a:lnTo>
                  <a:lnTo>
                    <a:pt x="193" y="60"/>
                  </a:lnTo>
                  <a:lnTo>
                    <a:pt x="177" y="64"/>
                  </a:lnTo>
                  <a:lnTo>
                    <a:pt x="161" y="69"/>
                  </a:lnTo>
                  <a:lnTo>
                    <a:pt x="146" y="77"/>
                  </a:lnTo>
                  <a:lnTo>
                    <a:pt x="132" y="85"/>
                  </a:lnTo>
                  <a:lnTo>
                    <a:pt x="119" y="95"/>
                  </a:lnTo>
                  <a:lnTo>
                    <a:pt x="106" y="106"/>
                  </a:lnTo>
                  <a:lnTo>
                    <a:pt x="67" y="66"/>
                  </a:lnTo>
                  <a:lnTo>
                    <a:pt x="83" y="51"/>
                  </a:lnTo>
                  <a:lnTo>
                    <a:pt x="101" y="39"/>
                  </a:lnTo>
                  <a:lnTo>
                    <a:pt x="119" y="27"/>
                  </a:lnTo>
                  <a:lnTo>
                    <a:pt x="139" y="17"/>
                  </a:lnTo>
                  <a:lnTo>
                    <a:pt x="160" y="10"/>
                  </a:lnTo>
                  <a:lnTo>
                    <a:pt x="181" y="5"/>
                  </a:lnTo>
                  <a:lnTo>
                    <a:pt x="193" y="2"/>
                  </a:lnTo>
                  <a:lnTo>
                    <a:pt x="204" y="1"/>
                  </a:lnTo>
                  <a:lnTo>
                    <a:pt x="215" y="0"/>
                  </a:lnTo>
                  <a:lnTo>
                    <a:pt x="227" y="0"/>
                  </a:lnTo>
                  <a:lnTo>
                    <a:pt x="227" y="57"/>
                  </a:lnTo>
                  <a:close/>
                  <a:moveTo>
                    <a:pt x="106" y="106"/>
                  </a:moveTo>
                  <a:lnTo>
                    <a:pt x="106" y="106"/>
                  </a:lnTo>
                  <a:lnTo>
                    <a:pt x="87" y="86"/>
                  </a:lnTo>
                  <a:lnTo>
                    <a:pt x="106" y="106"/>
                  </a:lnTo>
                  <a:close/>
                  <a:moveTo>
                    <a:pt x="106" y="106"/>
                  </a:moveTo>
                  <a:lnTo>
                    <a:pt x="96" y="118"/>
                  </a:lnTo>
                  <a:lnTo>
                    <a:pt x="86" y="132"/>
                  </a:lnTo>
                  <a:lnTo>
                    <a:pt x="78" y="145"/>
                  </a:lnTo>
                  <a:lnTo>
                    <a:pt x="70" y="160"/>
                  </a:lnTo>
                  <a:lnTo>
                    <a:pt x="64" y="176"/>
                  </a:lnTo>
                  <a:lnTo>
                    <a:pt x="60" y="192"/>
                  </a:lnTo>
                  <a:lnTo>
                    <a:pt x="58" y="209"/>
                  </a:lnTo>
                  <a:lnTo>
                    <a:pt x="56" y="227"/>
                  </a:lnTo>
                  <a:lnTo>
                    <a:pt x="0" y="227"/>
                  </a:lnTo>
                  <a:lnTo>
                    <a:pt x="1" y="215"/>
                  </a:lnTo>
                  <a:lnTo>
                    <a:pt x="1" y="203"/>
                  </a:lnTo>
                  <a:lnTo>
                    <a:pt x="3" y="192"/>
                  </a:lnTo>
                  <a:lnTo>
                    <a:pt x="4" y="181"/>
                  </a:lnTo>
                  <a:lnTo>
                    <a:pt x="10" y="159"/>
                  </a:lnTo>
                  <a:lnTo>
                    <a:pt x="18" y="139"/>
                  </a:lnTo>
                  <a:lnTo>
                    <a:pt x="28" y="118"/>
                  </a:lnTo>
                  <a:lnTo>
                    <a:pt x="39" y="100"/>
                  </a:lnTo>
                  <a:lnTo>
                    <a:pt x="52" y="82"/>
                  </a:lnTo>
                  <a:lnTo>
                    <a:pt x="67" y="66"/>
                  </a:lnTo>
                  <a:lnTo>
                    <a:pt x="106" y="106"/>
                  </a:lnTo>
                  <a:close/>
                  <a:moveTo>
                    <a:pt x="56" y="227"/>
                  </a:moveTo>
                  <a:lnTo>
                    <a:pt x="58" y="244"/>
                  </a:lnTo>
                  <a:lnTo>
                    <a:pt x="60" y="261"/>
                  </a:lnTo>
                  <a:lnTo>
                    <a:pt x="64" y="277"/>
                  </a:lnTo>
                  <a:lnTo>
                    <a:pt x="70" y="293"/>
                  </a:lnTo>
                  <a:lnTo>
                    <a:pt x="77" y="308"/>
                  </a:lnTo>
                  <a:lnTo>
                    <a:pt x="86" y="321"/>
                  </a:lnTo>
                  <a:lnTo>
                    <a:pt x="96" y="335"/>
                  </a:lnTo>
                  <a:lnTo>
                    <a:pt x="106" y="347"/>
                  </a:lnTo>
                  <a:lnTo>
                    <a:pt x="67" y="387"/>
                  </a:lnTo>
                  <a:lnTo>
                    <a:pt x="52" y="371"/>
                  </a:lnTo>
                  <a:lnTo>
                    <a:pt x="39" y="353"/>
                  </a:lnTo>
                  <a:lnTo>
                    <a:pt x="28" y="335"/>
                  </a:lnTo>
                  <a:lnTo>
                    <a:pt x="18" y="314"/>
                  </a:lnTo>
                  <a:lnTo>
                    <a:pt x="10" y="294"/>
                  </a:lnTo>
                  <a:lnTo>
                    <a:pt x="4" y="272"/>
                  </a:lnTo>
                  <a:lnTo>
                    <a:pt x="3" y="261"/>
                  </a:lnTo>
                  <a:lnTo>
                    <a:pt x="1" y="250"/>
                  </a:lnTo>
                  <a:lnTo>
                    <a:pt x="1" y="238"/>
                  </a:lnTo>
                  <a:lnTo>
                    <a:pt x="0" y="227"/>
                  </a:lnTo>
                  <a:lnTo>
                    <a:pt x="56" y="227"/>
                  </a:lnTo>
                  <a:close/>
                  <a:moveTo>
                    <a:pt x="106" y="347"/>
                  </a:moveTo>
                  <a:lnTo>
                    <a:pt x="106" y="347"/>
                  </a:lnTo>
                  <a:lnTo>
                    <a:pt x="87" y="367"/>
                  </a:lnTo>
                  <a:lnTo>
                    <a:pt x="106" y="347"/>
                  </a:lnTo>
                  <a:close/>
                  <a:moveTo>
                    <a:pt x="106" y="347"/>
                  </a:moveTo>
                  <a:lnTo>
                    <a:pt x="119" y="358"/>
                  </a:lnTo>
                  <a:lnTo>
                    <a:pt x="132" y="368"/>
                  </a:lnTo>
                  <a:lnTo>
                    <a:pt x="146" y="376"/>
                  </a:lnTo>
                  <a:lnTo>
                    <a:pt x="161" y="384"/>
                  </a:lnTo>
                  <a:lnTo>
                    <a:pt x="177" y="389"/>
                  </a:lnTo>
                  <a:lnTo>
                    <a:pt x="193" y="393"/>
                  </a:lnTo>
                  <a:lnTo>
                    <a:pt x="210" y="396"/>
                  </a:lnTo>
                  <a:lnTo>
                    <a:pt x="227" y="397"/>
                  </a:lnTo>
                  <a:lnTo>
                    <a:pt x="227" y="454"/>
                  </a:lnTo>
                  <a:lnTo>
                    <a:pt x="215" y="453"/>
                  </a:lnTo>
                  <a:lnTo>
                    <a:pt x="204" y="452"/>
                  </a:lnTo>
                  <a:lnTo>
                    <a:pt x="193" y="451"/>
                  </a:lnTo>
                  <a:lnTo>
                    <a:pt x="181" y="448"/>
                  </a:lnTo>
                  <a:lnTo>
                    <a:pt x="160" y="444"/>
                  </a:lnTo>
                  <a:lnTo>
                    <a:pt x="139" y="436"/>
                  </a:lnTo>
                  <a:lnTo>
                    <a:pt x="119" y="426"/>
                  </a:lnTo>
                  <a:lnTo>
                    <a:pt x="101" y="414"/>
                  </a:lnTo>
                  <a:lnTo>
                    <a:pt x="83" y="402"/>
                  </a:lnTo>
                  <a:lnTo>
                    <a:pt x="67" y="387"/>
                  </a:lnTo>
                  <a:lnTo>
                    <a:pt x="106" y="347"/>
                  </a:lnTo>
                  <a:close/>
                </a:path>
              </a:pathLst>
            </a:custGeom>
            <a:solidFill>
              <a:srgbClr val="6A8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8" name="Textfeld 117"/>
          <p:cNvSpPr txBox="1"/>
          <p:nvPr/>
        </p:nvSpPr>
        <p:spPr>
          <a:xfrm>
            <a:off x="7317004" y="961345"/>
            <a:ext cx="1420513" cy="24402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US" sz="1200" dirty="0" err="1">
                <a:latin typeface="+mn-lt"/>
              </a:rPr>
              <a:t>Trägermaterial</a:t>
            </a:r>
            <a:r>
              <a:rPr lang="en-US" sz="1200" dirty="0">
                <a:latin typeface="+mn-lt"/>
              </a:rPr>
              <a:t> (Kupfer)</a:t>
            </a:r>
          </a:p>
        </p:txBody>
      </p:sp>
      <p:grpSp>
        <p:nvGrpSpPr>
          <p:cNvPr id="119" name="Gruppieren 118"/>
          <p:cNvGrpSpPr/>
          <p:nvPr/>
        </p:nvGrpSpPr>
        <p:grpSpPr>
          <a:xfrm>
            <a:off x="5747640" y="1567785"/>
            <a:ext cx="2016113" cy="1198168"/>
            <a:chOff x="4228675" y="2456233"/>
            <a:chExt cx="2016113" cy="1198168"/>
          </a:xfrm>
        </p:grpSpPr>
        <p:pic>
          <p:nvPicPr>
            <p:cNvPr id="120" name="Grafik 119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" t="3800" r="1241" b="4851"/>
            <a:stretch/>
          </p:blipFill>
          <p:spPr>
            <a:xfrm>
              <a:off x="4243854" y="2456233"/>
              <a:ext cx="1663053" cy="893121"/>
            </a:xfrm>
            <a:prstGeom prst="rect">
              <a:avLst/>
            </a:prstGeom>
          </p:spPr>
        </p:pic>
        <p:sp>
          <p:nvSpPr>
            <p:cNvPr id="121" name="Textfeld 120"/>
            <p:cNvSpPr txBox="1"/>
            <p:nvPr/>
          </p:nvSpPr>
          <p:spPr>
            <a:xfrm>
              <a:off x="4969055" y="3440304"/>
              <a:ext cx="207421" cy="21409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en-US" sz="1600" dirty="0">
                  <a:latin typeface="+mn-lt"/>
                </a:rPr>
                <a:t>B</a:t>
              </a:r>
            </a:p>
          </p:txBody>
        </p:sp>
        <p:sp>
          <p:nvSpPr>
            <p:cNvPr id="122" name="Textfeld 121"/>
            <p:cNvSpPr txBox="1"/>
            <p:nvPr/>
          </p:nvSpPr>
          <p:spPr>
            <a:xfrm>
              <a:off x="6037367" y="2800825"/>
              <a:ext cx="207421" cy="21409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en-US" sz="1600" dirty="0">
                  <a:latin typeface="+mn-lt"/>
                </a:rPr>
                <a:t>D</a:t>
              </a:r>
            </a:p>
          </p:txBody>
        </p:sp>
        <p:cxnSp>
          <p:nvCxnSpPr>
            <p:cNvPr id="123" name="Gerade Verbindung mit Pfeil 122"/>
            <p:cNvCxnSpPr/>
            <p:nvPr/>
          </p:nvCxnSpPr>
          <p:spPr>
            <a:xfrm>
              <a:off x="4367808" y="3429000"/>
              <a:ext cx="1415021" cy="0"/>
            </a:xfrm>
            <a:prstGeom prst="straightConnector1">
              <a:avLst/>
            </a:prstGeom>
            <a:ln w="19050">
              <a:solidFill>
                <a:srgbClr val="DFBFA9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r Verbinder 123"/>
            <p:cNvCxnSpPr/>
            <p:nvPr/>
          </p:nvCxnSpPr>
          <p:spPr>
            <a:xfrm>
              <a:off x="5784157" y="2999333"/>
              <a:ext cx="0" cy="505409"/>
            </a:xfrm>
            <a:prstGeom prst="line">
              <a:avLst/>
            </a:prstGeom>
            <a:ln w="9525">
              <a:solidFill>
                <a:srgbClr val="DFBF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r Verbinder 124"/>
            <p:cNvCxnSpPr/>
            <p:nvPr/>
          </p:nvCxnSpPr>
          <p:spPr>
            <a:xfrm flipH="1">
              <a:off x="5449910" y="3222860"/>
              <a:ext cx="646088" cy="0"/>
            </a:xfrm>
            <a:prstGeom prst="line">
              <a:avLst/>
            </a:prstGeom>
            <a:ln w="9525">
              <a:solidFill>
                <a:srgbClr val="DFBF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r Verbinder 125"/>
            <p:cNvCxnSpPr/>
            <p:nvPr/>
          </p:nvCxnSpPr>
          <p:spPr>
            <a:xfrm flipH="1">
              <a:off x="5449910" y="2592685"/>
              <a:ext cx="646088" cy="0"/>
            </a:xfrm>
            <a:prstGeom prst="line">
              <a:avLst/>
            </a:prstGeom>
            <a:ln w="9525">
              <a:solidFill>
                <a:srgbClr val="DFBF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mit Pfeil 126"/>
            <p:cNvCxnSpPr/>
            <p:nvPr/>
          </p:nvCxnSpPr>
          <p:spPr>
            <a:xfrm flipV="1">
              <a:off x="6023992" y="2590304"/>
              <a:ext cx="0" cy="634937"/>
            </a:xfrm>
            <a:prstGeom prst="straightConnector1">
              <a:avLst/>
            </a:prstGeom>
            <a:ln w="19050">
              <a:solidFill>
                <a:srgbClr val="DFBFA9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Ellipse 127"/>
            <p:cNvSpPr/>
            <p:nvPr/>
          </p:nvSpPr>
          <p:spPr>
            <a:xfrm>
              <a:off x="4228675" y="3276420"/>
              <a:ext cx="139133" cy="753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29" name="Rechteck 128"/>
            <p:cNvSpPr/>
            <p:nvPr/>
          </p:nvSpPr>
          <p:spPr>
            <a:xfrm>
              <a:off x="4243854" y="3249656"/>
              <a:ext cx="51946" cy="996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30" name="Gerader Verbinder 129"/>
            <p:cNvCxnSpPr/>
            <p:nvPr/>
          </p:nvCxnSpPr>
          <p:spPr>
            <a:xfrm>
              <a:off x="4369617" y="2996952"/>
              <a:ext cx="0" cy="505409"/>
            </a:xfrm>
            <a:prstGeom prst="line">
              <a:avLst/>
            </a:prstGeom>
            <a:ln w="9525">
              <a:solidFill>
                <a:srgbClr val="DFBF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uppieren 130"/>
          <p:cNvGrpSpPr/>
          <p:nvPr/>
        </p:nvGrpSpPr>
        <p:grpSpPr>
          <a:xfrm>
            <a:off x="975283" y="1327393"/>
            <a:ext cx="1155126" cy="3320857"/>
            <a:chOff x="1610324" y="1908451"/>
            <a:chExt cx="1155126" cy="3148731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1610324" y="1908451"/>
              <a:ext cx="1152000" cy="2556000"/>
              <a:chOff x="4932040" y="2204864"/>
              <a:chExt cx="1152000" cy="2556000"/>
            </a:xfrm>
          </p:grpSpPr>
          <p:sp>
            <p:nvSpPr>
              <p:cNvPr id="141" name="Abgerundetes Rechteck 140"/>
              <p:cNvSpPr/>
              <p:nvPr/>
            </p:nvSpPr>
            <p:spPr>
              <a:xfrm>
                <a:off x="4932040" y="2204864"/>
                <a:ext cx="1152000" cy="2556000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97C13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Abgerundetes Rechteck 141"/>
              <p:cNvSpPr/>
              <p:nvPr/>
            </p:nvSpPr>
            <p:spPr>
              <a:xfrm>
                <a:off x="4968040" y="2240864"/>
                <a:ext cx="1080000" cy="2484000"/>
              </a:xfrm>
              <a:prstGeom prst="roundRect">
                <a:avLst/>
              </a:prstGeom>
              <a:solidFill>
                <a:srgbClr val="295B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 sz="1400" dirty="0" err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3" name="Gerade Verbindung mit Pfeil 132"/>
            <p:cNvCxnSpPr/>
            <p:nvPr/>
          </p:nvCxnSpPr>
          <p:spPr>
            <a:xfrm>
              <a:off x="1614339" y="5012596"/>
              <a:ext cx="1147985" cy="0"/>
            </a:xfrm>
            <a:prstGeom prst="straightConnector1">
              <a:avLst/>
            </a:prstGeom>
            <a:ln w="19050">
              <a:solidFill>
                <a:srgbClr val="97C139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feld 133"/>
            <p:cNvSpPr txBox="1"/>
            <p:nvPr/>
          </p:nvSpPr>
          <p:spPr>
            <a:xfrm>
              <a:off x="1741010" y="4797152"/>
              <a:ext cx="890628" cy="204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 err="1">
                  <a:latin typeface="+mn-lt"/>
                </a:rPr>
                <a:t>Außenmaß</a:t>
              </a:r>
              <a:endParaRPr lang="en-US" sz="1400" dirty="0">
                <a:latin typeface="+mn-lt"/>
              </a:endParaRPr>
            </a:p>
          </p:txBody>
        </p:sp>
        <p:cxnSp>
          <p:nvCxnSpPr>
            <p:cNvPr id="135" name="Gerade Verbindung mit Pfeil 134"/>
            <p:cNvCxnSpPr/>
            <p:nvPr/>
          </p:nvCxnSpPr>
          <p:spPr>
            <a:xfrm>
              <a:off x="1646324" y="4724564"/>
              <a:ext cx="1080000" cy="0"/>
            </a:xfrm>
            <a:prstGeom prst="straightConnector1">
              <a:avLst/>
            </a:prstGeom>
            <a:ln w="19050">
              <a:solidFill>
                <a:srgbClr val="34677D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feld 135"/>
            <p:cNvSpPr txBox="1"/>
            <p:nvPr/>
          </p:nvSpPr>
          <p:spPr>
            <a:xfrm>
              <a:off x="1741010" y="4509120"/>
              <a:ext cx="890628" cy="204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 err="1">
                  <a:latin typeface="+mn-lt"/>
                </a:rPr>
                <a:t>Leitermaß</a:t>
              </a:r>
              <a:endParaRPr lang="en-US" sz="1400" dirty="0">
                <a:latin typeface="+mn-lt"/>
              </a:endParaRPr>
            </a:p>
          </p:txBody>
        </p:sp>
        <p:cxnSp>
          <p:nvCxnSpPr>
            <p:cNvPr id="137" name="Gerader Verbinder 136"/>
            <p:cNvCxnSpPr/>
            <p:nvPr/>
          </p:nvCxnSpPr>
          <p:spPr>
            <a:xfrm>
              <a:off x="2755974" y="4221088"/>
              <a:ext cx="9476" cy="836094"/>
            </a:xfrm>
            <a:prstGeom prst="line">
              <a:avLst/>
            </a:prstGeom>
            <a:ln w="9525">
              <a:solidFill>
                <a:srgbClr val="97C1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/>
            <p:cNvCxnSpPr/>
            <p:nvPr/>
          </p:nvCxnSpPr>
          <p:spPr>
            <a:xfrm flipH="1">
              <a:off x="1620689" y="4221088"/>
              <a:ext cx="1" cy="836094"/>
            </a:xfrm>
            <a:prstGeom prst="line">
              <a:avLst/>
            </a:prstGeom>
            <a:ln w="9525">
              <a:solidFill>
                <a:srgbClr val="97C1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/>
            <p:cNvCxnSpPr/>
            <p:nvPr/>
          </p:nvCxnSpPr>
          <p:spPr>
            <a:xfrm>
              <a:off x="2715212" y="4192700"/>
              <a:ext cx="0" cy="583023"/>
            </a:xfrm>
            <a:prstGeom prst="line">
              <a:avLst/>
            </a:prstGeom>
            <a:ln w="9525">
              <a:solidFill>
                <a:srgbClr val="3467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/>
            <p:cNvCxnSpPr/>
            <p:nvPr/>
          </p:nvCxnSpPr>
          <p:spPr>
            <a:xfrm>
              <a:off x="1650880" y="4192699"/>
              <a:ext cx="0" cy="583024"/>
            </a:xfrm>
            <a:prstGeom prst="line">
              <a:avLst/>
            </a:prstGeom>
            <a:ln w="9525">
              <a:solidFill>
                <a:srgbClr val="3467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uppieren 142"/>
          <p:cNvGrpSpPr/>
          <p:nvPr/>
        </p:nvGrpSpPr>
        <p:grpSpPr>
          <a:xfrm flipH="1">
            <a:off x="6228396" y="3159235"/>
            <a:ext cx="864096" cy="1373376"/>
            <a:chOff x="3910908" y="2019153"/>
            <a:chExt cx="49025" cy="766032"/>
          </a:xfrm>
        </p:grpSpPr>
        <p:cxnSp>
          <p:nvCxnSpPr>
            <p:cNvPr id="144" name="Gerade Verbindung mit Pfeil 143"/>
            <p:cNvCxnSpPr/>
            <p:nvPr/>
          </p:nvCxnSpPr>
          <p:spPr bwMode="auto">
            <a:xfrm flipH="1">
              <a:off x="3910909" y="2019153"/>
              <a:ext cx="49024" cy="766032"/>
            </a:xfrm>
            <a:prstGeom prst="straightConnector1">
              <a:avLst/>
            </a:prstGeom>
            <a:noFill/>
            <a:ln w="349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" name="Gerade Verbindung mit Pfeil 144"/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9" name="Gruppieren 148"/>
          <p:cNvGrpSpPr/>
          <p:nvPr/>
        </p:nvGrpSpPr>
        <p:grpSpPr>
          <a:xfrm flipV="1">
            <a:off x="3571227" y="4454766"/>
            <a:ext cx="1342139" cy="975936"/>
            <a:chOff x="13356976" y="23347968"/>
            <a:chExt cx="909092" cy="1421795"/>
          </a:xfrm>
        </p:grpSpPr>
        <p:cxnSp>
          <p:nvCxnSpPr>
            <p:cNvPr id="150" name="Gerade Verbindung mit Pfeil 149"/>
            <p:cNvCxnSpPr/>
            <p:nvPr/>
          </p:nvCxnSpPr>
          <p:spPr bwMode="auto">
            <a:xfrm>
              <a:off x="13356976" y="23347968"/>
              <a:ext cx="909092" cy="1421795"/>
            </a:xfrm>
            <a:prstGeom prst="straightConnector1">
              <a:avLst/>
            </a:prstGeom>
            <a:noFill/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Gerade Verbindung mit Pfeil 150"/>
            <p:cNvCxnSpPr/>
            <p:nvPr/>
          </p:nvCxnSpPr>
          <p:spPr bwMode="auto">
            <a:xfrm>
              <a:off x="13356976" y="23347968"/>
              <a:ext cx="909092" cy="1421795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2" name="Gruppieren 151"/>
          <p:cNvGrpSpPr/>
          <p:nvPr/>
        </p:nvGrpSpPr>
        <p:grpSpPr>
          <a:xfrm flipV="1">
            <a:off x="3357323" y="3829489"/>
            <a:ext cx="1342139" cy="975936"/>
            <a:chOff x="13356976" y="23347968"/>
            <a:chExt cx="909092" cy="1421795"/>
          </a:xfrm>
        </p:grpSpPr>
        <p:cxnSp>
          <p:nvCxnSpPr>
            <p:cNvPr id="153" name="Gerade Verbindung mit Pfeil 152"/>
            <p:cNvCxnSpPr/>
            <p:nvPr/>
          </p:nvCxnSpPr>
          <p:spPr bwMode="auto">
            <a:xfrm>
              <a:off x="13356976" y="23347968"/>
              <a:ext cx="909092" cy="1421795"/>
            </a:xfrm>
            <a:prstGeom prst="straightConnector1">
              <a:avLst/>
            </a:prstGeom>
            <a:noFill/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" name="Gerade Verbindung mit Pfeil 153"/>
            <p:cNvCxnSpPr/>
            <p:nvPr/>
          </p:nvCxnSpPr>
          <p:spPr bwMode="auto">
            <a:xfrm>
              <a:off x="13356976" y="23347968"/>
              <a:ext cx="909092" cy="1421795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6" name="Rechteck 145">
            <a:extLst>
              <a:ext uri="{FF2B5EF4-FFF2-40B4-BE49-F238E27FC236}">
                <a16:creationId xmlns:a16="http://schemas.microsoft.com/office/drawing/2014/main" id="{B1435C26-12D9-4222-92CF-81883070E69C}"/>
              </a:ext>
            </a:extLst>
          </p:cNvPr>
          <p:cNvSpPr/>
          <p:nvPr/>
        </p:nvSpPr>
        <p:spPr>
          <a:xfrm>
            <a:off x="7202684" y="3576929"/>
            <a:ext cx="37702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Anvil</a:t>
            </a:r>
          </a:p>
        </p:txBody>
      </p: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A0C52CB9-AEFD-42BF-AFE2-9BFE9E4073D6}"/>
              </a:ext>
            </a:extLst>
          </p:cNvPr>
          <p:cNvCxnSpPr/>
          <p:nvPr/>
        </p:nvCxnSpPr>
        <p:spPr bwMode="auto">
          <a:xfrm flipH="1">
            <a:off x="6978069" y="3685650"/>
            <a:ext cx="292424" cy="60521"/>
          </a:xfrm>
          <a:prstGeom prst="straightConnector1">
            <a:avLst/>
          </a:prstGeom>
          <a:noFill/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6F0B326-F0B3-424C-9E69-549EE1C3A69D}"/>
              </a:ext>
            </a:extLst>
          </p:cNvPr>
          <p:cNvCxnSpPr/>
          <p:nvPr/>
        </p:nvCxnSpPr>
        <p:spPr bwMode="auto">
          <a:xfrm flipH="1">
            <a:off x="6978069" y="3685896"/>
            <a:ext cx="292424" cy="6052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290755C0-8A1C-4F18-9324-C3CB77A8D4CE}"/>
              </a:ext>
            </a:extLst>
          </p:cNvPr>
          <p:cNvSpPr/>
          <p:nvPr/>
        </p:nvSpPr>
        <p:spPr>
          <a:xfrm>
            <a:off x="4159762" y="6026453"/>
            <a:ext cx="49296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Anvil</a:t>
            </a:r>
          </a:p>
        </p:txBody>
      </p:sp>
      <p:grpSp>
        <p:nvGrpSpPr>
          <p:cNvPr id="159" name="Gruppieren 158">
            <a:extLst>
              <a:ext uri="{FF2B5EF4-FFF2-40B4-BE49-F238E27FC236}">
                <a16:creationId xmlns:a16="http://schemas.microsoft.com/office/drawing/2014/main" id="{8957EC2D-44A1-4038-9355-0445AC3AB2D5}"/>
              </a:ext>
            </a:extLst>
          </p:cNvPr>
          <p:cNvGrpSpPr/>
          <p:nvPr/>
        </p:nvGrpSpPr>
        <p:grpSpPr>
          <a:xfrm flipH="1" flipV="1">
            <a:off x="4370943" y="5543455"/>
            <a:ext cx="55964" cy="499212"/>
            <a:chOff x="3910907" y="2019152"/>
            <a:chExt cx="49025" cy="766032"/>
          </a:xfrm>
        </p:grpSpPr>
        <p:cxnSp>
          <p:nvCxnSpPr>
            <p:cNvPr id="160" name="Gerade Verbindung mit Pfeil 159">
              <a:extLst>
                <a:ext uri="{FF2B5EF4-FFF2-40B4-BE49-F238E27FC236}">
                  <a16:creationId xmlns:a16="http://schemas.microsoft.com/office/drawing/2014/main" id="{4CD73C8D-A6AE-4A16-A690-E8547373A22C}"/>
                </a:ext>
              </a:extLst>
            </p:cNvPr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349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1" name="Gerade Verbindung mit Pfeil 160">
              <a:extLst>
                <a:ext uri="{FF2B5EF4-FFF2-40B4-BE49-F238E27FC236}">
                  <a16:creationId xmlns:a16="http://schemas.microsoft.com/office/drawing/2014/main" id="{34563D03-5B47-4A85-A218-CF94E618A75D}"/>
                </a:ext>
              </a:extLst>
            </p:cNvPr>
            <p:cNvCxnSpPr/>
            <p:nvPr/>
          </p:nvCxnSpPr>
          <p:spPr bwMode="auto">
            <a:xfrm flipH="1">
              <a:off x="3910907" y="2019152"/>
              <a:ext cx="49024" cy="76603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2" name="Textfeld 161">
            <a:extLst>
              <a:ext uri="{FF2B5EF4-FFF2-40B4-BE49-F238E27FC236}">
                <a16:creationId xmlns:a16="http://schemas.microsoft.com/office/drawing/2014/main" id="{5B332DF5-BAF2-4B8B-9AA3-12AC86C30BFC}"/>
              </a:ext>
            </a:extLst>
          </p:cNvPr>
          <p:cNvSpPr txBox="1"/>
          <p:nvPr/>
        </p:nvSpPr>
        <p:spPr>
          <a:xfrm>
            <a:off x="7302314" y="4798780"/>
            <a:ext cx="591996" cy="1531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/>
              <a:t>Switch on/off control voltage</a:t>
            </a:r>
          </a:p>
        </p:txBody>
      </p:sp>
      <p:grpSp>
        <p:nvGrpSpPr>
          <p:cNvPr id="163" name="Gruppieren 162">
            <a:extLst>
              <a:ext uri="{FF2B5EF4-FFF2-40B4-BE49-F238E27FC236}">
                <a16:creationId xmlns:a16="http://schemas.microsoft.com/office/drawing/2014/main" id="{603AB9E5-2B72-49D7-84D1-071BEDA1048E}"/>
              </a:ext>
            </a:extLst>
          </p:cNvPr>
          <p:cNvGrpSpPr/>
          <p:nvPr/>
        </p:nvGrpSpPr>
        <p:grpSpPr>
          <a:xfrm>
            <a:off x="7028802" y="4836241"/>
            <a:ext cx="263021" cy="45905"/>
            <a:chOff x="7438293" y="4302833"/>
            <a:chExt cx="263021" cy="45905"/>
          </a:xfrm>
        </p:grpSpPr>
        <p:cxnSp>
          <p:nvCxnSpPr>
            <p:cNvPr id="164" name="Gerade Verbindung mit Pfeil 163">
              <a:extLst>
                <a:ext uri="{FF2B5EF4-FFF2-40B4-BE49-F238E27FC236}">
                  <a16:creationId xmlns:a16="http://schemas.microsoft.com/office/drawing/2014/main" id="{FB1E0424-2AC9-493B-86B0-3024C5F743DA}"/>
                </a:ext>
              </a:extLst>
            </p:cNvPr>
            <p:cNvCxnSpPr/>
            <p:nvPr/>
          </p:nvCxnSpPr>
          <p:spPr bwMode="auto">
            <a:xfrm flipH="1" flipV="1">
              <a:off x="7438293" y="4303019"/>
              <a:ext cx="263021" cy="45719"/>
            </a:xfrm>
            <a:prstGeom prst="straightConnector1">
              <a:avLst/>
            </a:prstGeom>
            <a:noFill/>
            <a:ln w="349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5" name="Gerade Verbindung mit Pfeil 164">
              <a:extLst>
                <a:ext uri="{FF2B5EF4-FFF2-40B4-BE49-F238E27FC236}">
                  <a16:creationId xmlns:a16="http://schemas.microsoft.com/office/drawing/2014/main" id="{BE0D9837-2D6C-495A-B3F0-D517D0A61597}"/>
                </a:ext>
              </a:extLst>
            </p:cNvPr>
            <p:cNvCxnSpPr/>
            <p:nvPr/>
          </p:nvCxnSpPr>
          <p:spPr bwMode="auto">
            <a:xfrm flipH="1" flipV="1">
              <a:off x="7438293" y="4302833"/>
              <a:ext cx="263021" cy="4571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5050CFF-BD1D-1E09-E33A-F9323E139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496E06-34B1-4C14-BAE3-233C018F8445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2D99D2C-F8DE-3EF4-4CE7-4A4150289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FB52FFC-3C5D-9B80-3008-17C7646C4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64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of Contents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40D31C-18F7-EEB9-FE43-2E7D092A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728B4B-D768-440F-B9D0-B74BD8129EE4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3690AC3-7F39-D76D-F024-67F1BAA7F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50CF9B1-17C7-8F1F-7569-452F15E1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2F4BB-1DAE-FE1F-1F9E-37B128FF6555}"/>
              </a:ext>
            </a:extLst>
          </p:cNvPr>
          <p:cNvSpPr txBox="1"/>
          <p:nvPr/>
        </p:nvSpPr>
        <p:spPr>
          <a:xfrm>
            <a:off x="1199456" y="1124744"/>
            <a:ext cx="5184576" cy="51125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Motivation and objectives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Fundamentals of Electric Motor Manufacture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Slot-Liner Function and Importance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Insertion of Slot Liners in Large Scale Manufacture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Insertion of Slot Liners in Small Scale manufacture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Proposed Automation Plan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Hardware Setup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Parametric Tool Development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Insertion Pipeline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Testing and Validation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Conclusion and Outlook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rgbClr val="97C139"/>
              </a:buClr>
            </a:pP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357422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C7770-080B-1695-82D3-0757EAC8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61480-31C5-F83D-991E-3490AB9B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47087-763E-63F2-9432-EEAA6EC57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Climate Change and Increase in demand for EVs. 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A7ADA-7FEE-FEF5-62D7-84F8ED64E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Bearbeiter:In   |   Präsentationsanlass, Kunde, Kooperationspartner, Vorlesung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5FD0C-057B-F2AD-1838-074D8FA1FF30}"/>
              </a:ext>
            </a:extLst>
          </p:cNvPr>
          <p:cNvSpPr txBox="1"/>
          <p:nvPr/>
        </p:nvSpPr>
        <p:spPr>
          <a:xfrm>
            <a:off x="1070145" y="744385"/>
            <a:ext cx="6408712" cy="46805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endParaRPr lang="en-US" sz="1600" b="1" dirty="0"/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dirty="0"/>
              <a:t>Climate change &amp; CO₂ emissions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need for sustainable technologies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dirty="0"/>
              <a:t>Transport sector accounts for about 23% of  global CO2 emissions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dirty="0"/>
              <a:t>Electrification trend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rapid growth of EVs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surge in electric motor demand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dirty="0"/>
              <a:t>Large-scale production: highly automated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dirty="0"/>
              <a:t>Small-scale/custom production: still manual, especially slot liner insertion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dirty="0"/>
              <a:t>Manual process = time-consuming, inconsistent, costly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C4E4A-89D9-AE3C-D664-190C6BB7B6BD}"/>
              </a:ext>
            </a:extLst>
          </p:cNvPr>
          <p:cNvGrpSpPr/>
          <p:nvPr/>
        </p:nvGrpSpPr>
        <p:grpSpPr>
          <a:xfrm>
            <a:off x="2352330" y="3100137"/>
            <a:ext cx="7632102" cy="3188042"/>
            <a:chOff x="1652240" y="3284984"/>
            <a:chExt cx="7278116" cy="2936014"/>
          </a:xfrm>
        </p:grpSpPr>
        <p:pic>
          <p:nvPicPr>
            <p:cNvPr id="10" name="Picture 9" descr="A graph with different colored bars&#10;&#10;AI-generated content may be incorrect.">
              <a:extLst>
                <a:ext uri="{FF2B5EF4-FFF2-40B4-BE49-F238E27FC236}">
                  <a16:creationId xmlns:a16="http://schemas.microsoft.com/office/drawing/2014/main" id="{BABD4FC9-6792-3316-A332-0DB5BEFA6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240" y="3284984"/>
              <a:ext cx="7278116" cy="25922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F0EC1D-6F07-B796-F2D1-56BA9DEBC595}"/>
                </a:ext>
              </a:extLst>
            </p:cNvPr>
            <p:cNvSpPr txBox="1"/>
            <p:nvPr/>
          </p:nvSpPr>
          <p:spPr>
            <a:xfrm>
              <a:off x="4033812" y="5912696"/>
              <a:ext cx="4896544" cy="3083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dirty="0"/>
                <a:t>Fig 1: Global EV sales [1]</a:t>
              </a:r>
              <a:endParaRPr lang="en-IN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350692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ECBB6B-F1E4-5215-A92B-26B0B3B61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BEC2C-3FC8-EEA3-16CA-AF7E26B23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08C310-DE11-6BD4-BF98-03E4BE13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To Develop a flexible insertion tool to automate slot-liner insertion in small-scale stator manufacturing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3D805-7218-3613-78DD-CBDACB282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C39B349-696D-2817-90D2-AA0E9951F1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9070272"/>
              </p:ext>
            </p:extLst>
          </p:nvPr>
        </p:nvGraphicFramePr>
        <p:xfrm>
          <a:off x="1835152" y="866981"/>
          <a:ext cx="8312472" cy="5354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5963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BBE27-07F2-B2B2-4946-8161A650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10EDE-46E6-2043-8A59-A08060FD7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24A43-3E90-629B-149B-2673FDE7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Steps Involved in the Manufacture of a Stator: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F9620-FDD5-2D5F-6E4C-AFE869962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10" name="Picture 9" descr="A diagram of a welding machine&#10;&#10;AI-generated content may be incorrect.">
            <a:extLst>
              <a:ext uri="{FF2B5EF4-FFF2-40B4-BE49-F238E27FC236}">
                <a16:creationId xmlns:a16="http://schemas.microsoft.com/office/drawing/2014/main" id="{079FCCB5-C3FE-F33C-EC22-3B5F7DD44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3501008"/>
            <a:ext cx="3384376" cy="2449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30A73-D609-D961-DDAA-751131E0EB5C}"/>
              </a:ext>
            </a:extLst>
          </p:cNvPr>
          <p:cNvSpPr txBox="1"/>
          <p:nvPr/>
        </p:nvSpPr>
        <p:spPr>
          <a:xfrm>
            <a:off x="911424" y="1045607"/>
            <a:ext cx="9361040" cy="20162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Core Preparation</a:t>
            </a:r>
            <a:r>
              <a:rPr lang="en-US" sz="1600" dirty="0"/>
              <a:t> – Laminated electrical steel sheets are cut, stacked, and bonded to form the stator core.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Insulation Insertion</a:t>
            </a:r>
            <a:r>
              <a:rPr lang="en-US" sz="1600" dirty="0"/>
              <a:t> – Slot liners and other insulation elements are placed to isolate windings from the core.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Winding &amp; Interconnection</a:t>
            </a:r>
            <a:r>
              <a:rPr lang="en-US" sz="1600" dirty="0"/>
              <a:t> – Copper wires are wound into slots and interconnected (crimping, soldering, welding).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Stabilization &amp; Testing</a:t>
            </a:r>
            <a:r>
              <a:rPr lang="en-US" sz="1600" dirty="0"/>
              <a:t> – Resin impregnation improves insulation and thermal performance, followed by electrical tests for quality assurance.</a:t>
            </a:r>
            <a:endParaRPr lang="en-IN" sz="1600" dirty="0" err="1"/>
          </a:p>
        </p:txBody>
      </p:sp>
    </p:spTree>
    <p:extLst>
      <p:ext uri="{BB962C8B-B14F-4D97-AF65-F5344CB8AC3E}">
        <p14:creationId xmlns:p14="http://schemas.microsoft.com/office/powerpoint/2010/main" val="951493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7CC495-349C-7E5E-BF26-6E582C82D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988B38-0254-D54A-CD4D-E38ED131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66A6A9-89CF-6713-82FF-5EE675F7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Entire Stator Assembly Process from Insulation to Winding: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34EA2-535C-3D77-B190-585D56A09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7" name="Picture 6" descr="A diagram of a diagram of electrical components&#10;&#10;AI-generated content may be incorrect.">
            <a:extLst>
              <a:ext uri="{FF2B5EF4-FFF2-40B4-BE49-F238E27FC236}">
                <a16:creationId xmlns:a16="http://schemas.microsoft.com/office/drawing/2014/main" id="{55D83C4C-25B6-F238-70CF-D8A4D7842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56" y="1043701"/>
            <a:ext cx="5517687" cy="53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6BDCAA-F07A-3890-3D61-3346A7FB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7254A8-2A03-50F7-3E9C-5F0EF8485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539ED2-AB11-7BD6-FF4A-E089160D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Slot liners are Important in Stator Manufacture: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95A40-F8B3-D4D3-C92F-0E3BB9ACC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297EC1-79D1-28B5-3242-6CA659F3160C}"/>
              </a:ext>
            </a:extLst>
          </p:cNvPr>
          <p:cNvGrpSpPr/>
          <p:nvPr/>
        </p:nvGrpSpPr>
        <p:grpSpPr>
          <a:xfrm>
            <a:off x="1415480" y="1412776"/>
            <a:ext cx="9727508" cy="4306512"/>
            <a:chOff x="1415480" y="1397000"/>
            <a:chExt cx="9727508" cy="4306512"/>
          </a:xfrm>
        </p:grpSpPr>
        <p:sp>
          <p:nvSpPr>
            <p:cNvPr id="21" name="Straight Connector 20">
              <a:extLst>
                <a:ext uri="{FF2B5EF4-FFF2-40B4-BE49-F238E27FC236}">
                  <a16:creationId xmlns:a16="http://schemas.microsoft.com/office/drawing/2014/main" id="{33D8970F-37A8-73FA-D183-2C1BE3EC49E8}"/>
                </a:ext>
              </a:extLst>
            </p:cNvPr>
            <p:cNvSpPr/>
            <p:nvPr/>
          </p:nvSpPr>
          <p:spPr>
            <a:xfrm>
              <a:off x="3595131" y="5350954"/>
              <a:ext cx="4378693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1178119-DBDC-11C6-B983-0FBF548E027C}"/>
                </a:ext>
              </a:extLst>
            </p:cNvPr>
            <p:cNvGrpSpPr/>
            <p:nvPr/>
          </p:nvGrpSpPr>
          <p:grpSpPr>
            <a:xfrm>
              <a:off x="1415480" y="1397000"/>
              <a:ext cx="9727508" cy="4306512"/>
              <a:chOff x="1415480" y="1397000"/>
              <a:chExt cx="9727508" cy="430651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7AA7C47-FBC6-1F33-E681-C400480A3080}"/>
                  </a:ext>
                </a:extLst>
              </p:cNvPr>
              <p:cNvSpPr/>
              <p:nvPr/>
            </p:nvSpPr>
            <p:spPr>
              <a:xfrm>
                <a:off x="7918588" y="4998396"/>
                <a:ext cx="3224400" cy="705116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Winding Retention</a:t>
                </a:r>
                <a:endParaRPr lang="en-IN" sz="1800" b="1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C7AABCB-F461-7CA4-4D1A-9C0D56534DAA}"/>
                  </a:ext>
                </a:extLst>
              </p:cNvPr>
              <p:cNvGrpSpPr/>
              <p:nvPr/>
            </p:nvGrpSpPr>
            <p:grpSpPr>
              <a:xfrm>
                <a:off x="1415480" y="1397000"/>
                <a:ext cx="9371809" cy="4064000"/>
                <a:chOff x="1415480" y="1397000"/>
                <a:chExt cx="9371809" cy="4064000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F0C19781-51BA-31C1-F478-D84A70285D8A}"/>
                    </a:ext>
                  </a:extLst>
                </p:cNvPr>
                <p:cNvGrpSpPr/>
                <p:nvPr/>
              </p:nvGrpSpPr>
              <p:grpSpPr>
                <a:xfrm>
                  <a:off x="1415480" y="1397000"/>
                  <a:ext cx="9361040" cy="4064000"/>
                  <a:chOff x="1415480" y="1397000"/>
                  <a:chExt cx="9361040" cy="4064000"/>
                </a:xfrm>
              </p:grpSpPr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888FAE2A-C7EA-F22C-12B0-232807B8995B}"/>
                      </a:ext>
                    </a:extLst>
                  </p:cNvPr>
                  <p:cNvGrpSpPr/>
                  <p:nvPr/>
                </p:nvGrpSpPr>
                <p:grpSpPr>
                  <a:xfrm>
                    <a:off x="1415480" y="1397000"/>
                    <a:ext cx="9361040" cy="4064000"/>
                    <a:chOff x="1415480" y="1397000"/>
                    <a:chExt cx="9361040" cy="4064000"/>
                  </a:xfrm>
                </p:grpSpPr>
                <p:grpSp>
                  <p:nvGrpSpPr>
                    <p:cNvPr id="7" name="Group 6">
                      <a:extLst>
                        <a:ext uri="{FF2B5EF4-FFF2-40B4-BE49-F238E27FC236}">
                          <a16:creationId xmlns:a16="http://schemas.microsoft.com/office/drawing/2014/main" id="{B1F23C09-3454-BA9D-4282-C199E81E0B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15480" y="1397000"/>
                      <a:ext cx="6862470" cy="4064000"/>
                      <a:chOff x="2664764" y="1396999"/>
                      <a:chExt cx="6862470" cy="4064000"/>
                    </a:xfrm>
                  </p:grpSpPr>
                  <p:sp>
                    <p:nvSpPr>
                      <p:cNvPr id="8" name="Straight Connector 7">
                        <a:extLst>
                          <a:ext uri="{FF2B5EF4-FFF2-40B4-BE49-F238E27FC236}">
                            <a16:creationId xmlns:a16="http://schemas.microsoft.com/office/drawing/2014/main" id="{0558EEE2-C5E4-BF6A-61E8-43F45359E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1917" y="4189037"/>
                        <a:ext cx="4080256" cy="0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>
                          <a:shade val="6000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9" name="Straight Connector 8">
                        <a:extLst>
                          <a:ext uri="{FF2B5EF4-FFF2-40B4-BE49-F238E27FC236}">
                            <a16:creationId xmlns:a16="http://schemas.microsoft.com/office/drawing/2014/main" id="{2AE8C058-056B-5A01-10F9-342CC47434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3062" y="3056834"/>
                        <a:ext cx="3495039" cy="0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>
                          <a:shade val="6000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0" name="Straight Connector 9">
                        <a:extLst>
                          <a:ext uri="{FF2B5EF4-FFF2-40B4-BE49-F238E27FC236}">
                            <a16:creationId xmlns:a16="http://schemas.microsoft.com/office/drawing/2014/main" id="{450DA0F6-74B4-C50D-B2F6-8F95DDE7F2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96764" y="2006599"/>
                        <a:ext cx="4080256" cy="0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>
                          <a:shade val="6000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1" name="Flowchart: Process 10">
                        <a:extLst>
                          <a:ext uri="{FF2B5EF4-FFF2-40B4-BE49-F238E27FC236}">
                            <a16:creationId xmlns:a16="http://schemas.microsoft.com/office/drawing/2014/main" id="{0A38E785-621E-89C8-F53E-E1336C31D9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4764" y="1396999"/>
                        <a:ext cx="4064000" cy="4064000"/>
                      </a:xfrm>
                      <a:prstGeom prst="flowChartProcess">
                        <a:avLst/>
                      </a:prstGeom>
                      <a:blipFill>
                        <a:blip r:embed="rId2"/>
                        <a:srcRect/>
                        <a:stretch>
                          <a:fillRect l="-18000" r="-18000"/>
                        </a:stretch>
                      </a:blipFill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rgbClr r="0" g="0" b="0"/>
                      </a:fillRef>
                      <a:effectRef idx="0">
                        <a:schemeClr val="accent1">
                          <a:tint val="5000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2" name="Freeform: Shape 11">
                        <a:extLst>
                          <a:ext uri="{FF2B5EF4-FFF2-40B4-BE49-F238E27FC236}">
                            <a16:creationId xmlns:a16="http://schemas.microsoft.com/office/drawing/2014/main" id="{37357C22-B61C-1E0A-5D70-B0802F031D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96284" y="3554983"/>
                        <a:ext cx="2600960" cy="1341120"/>
                      </a:xfrm>
                      <a:custGeom>
                        <a:avLst/>
                        <a:gdLst>
                          <a:gd name="connsiteX0" fmla="*/ 0 w 2600960"/>
                          <a:gd name="connsiteY0" fmla="*/ 0 h 1341120"/>
                          <a:gd name="connsiteX1" fmla="*/ 2600960 w 2600960"/>
                          <a:gd name="connsiteY1" fmla="*/ 0 h 1341120"/>
                          <a:gd name="connsiteX2" fmla="*/ 2600960 w 2600960"/>
                          <a:gd name="connsiteY2" fmla="*/ 1341120 h 1341120"/>
                          <a:gd name="connsiteX3" fmla="*/ 0 w 2600960"/>
                          <a:gd name="connsiteY3" fmla="*/ 1341120 h 1341120"/>
                          <a:gd name="connsiteX4" fmla="*/ 0 w 2600960"/>
                          <a:gd name="connsiteY4" fmla="*/ 0 h 1341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600960" h="1341120">
                            <a:moveTo>
                              <a:pt x="0" y="0"/>
                            </a:moveTo>
                            <a:lnTo>
                              <a:pt x="2600960" y="0"/>
                            </a:lnTo>
                            <a:lnTo>
                              <a:pt x="2600960" y="1341120"/>
                            </a:lnTo>
                            <a:lnTo>
                              <a:pt x="0" y="134112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noFill/>
                      <a:ln>
                        <a:noFill/>
                      </a:ln>
                      <a:sp3d/>
                    </p:spPr>
                    <p:style>
                      <a:lnRef idx="2">
                        <a:scrgbClr r="0" g="0" b="0"/>
                      </a:lnRef>
                      <a:fillRef idx="1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0" tIns="0" rIns="0" bIns="0" numCol="1" spcCol="1270" anchor="b" anchorCtr="0">
                        <a:noAutofit/>
                      </a:bodyPr>
                      <a:lstStyle/>
                      <a:p>
                        <a:pPr marL="0" lvl="0" indent="0" algn="ctr" defTabSz="28892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endParaRPr lang="en-IN" sz="6500" kern="1200"/>
                      </a:p>
                    </p:txBody>
                  </p:sp>
                  <p:sp>
                    <p:nvSpPr>
                      <p:cNvPr id="14" name="Freeform: Shape 13">
                        <a:extLst>
                          <a:ext uri="{FF2B5EF4-FFF2-40B4-BE49-F238E27FC236}">
                            <a16:creationId xmlns:a16="http://schemas.microsoft.com/office/drawing/2014/main" id="{05693404-00D0-3B3C-F0B5-C72BE3AD63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86620" y="1396999"/>
                        <a:ext cx="140614" cy="1219200"/>
                      </a:xfrm>
                      <a:custGeom>
                        <a:avLst/>
                        <a:gdLst>
                          <a:gd name="connsiteX0" fmla="*/ 0 w 140614"/>
                          <a:gd name="connsiteY0" fmla="*/ 0 h 1219200"/>
                          <a:gd name="connsiteX1" fmla="*/ 140614 w 140614"/>
                          <a:gd name="connsiteY1" fmla="*/ 0 h 1219200"/>
                          <a:gd name="connsiteX2" fmla="*/ 140614 w 140614"/>
                          <a:gd name="connsiteY2" fmla="*/ 1219200 h 1219200"/>
                          <a:gd name="connsiteX3" fmla="*/ 0 w 140614"/>
                          <a:gd name="connsiteY3" fmla="*/ 1219200 h 1219200"/>
                          <a:gd name="connsiteX4" fmla="*/ 0 w 140614"/>
                          <a:gd name="connsiteY4" fmla="*/ 0 h 1219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40614" h="1219200">
                            <a:moveTo>
                              <a:pt x="0" y="0"/>
                            </a:moveTo>
                            <a:lnTo>
                              <a:pt x="140614" y="0"/>
                            </a:lnTo>
                            <a:lnTo>
                              <a:pt x="140614" y="1219200"/>
                            </a:lnTo>
                            <a:lnTo>
                              <a:pt x="0" y="121920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19050" tIns="0" rIns="19050" bIns="0" numCol="1" spcCol="1270" anchor="ctr" anchorCtr="0">
                        <a:noAutofit/>
                      </a:bodyPr>
                      <a:lstStyle/>
                      <a:p>
                        <a:pPr marL="0" lvl="0" indent="0" algn="l" defTabSz="2222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endParaRPr lang="en-IN" sz="500" kern="1200"/>
                      </a:p>
                    </p:txBody>
                  </p:sp>
                  <p:sp>
                    <p:nvSpPr>
                      <p:cNvPr id="16" name="Freeform: Shape 15">
                        <a:extLst>
                          <a:ext uri="{FF2B5EF4-FFF2-40B4-BE49-F238E27FC236}">
                            <a16:creationId xmlns:a16="http://schemas.microsoft.com/office/drawing/2014/main" id="{2A7FFA9D-E2C2-9AC6-1A55-261ECCF364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01404" y="2819399"/>
                        <a:ext cx="199136" cy="1219200"/>
                      </a:xfrm>
                      <a:custGeom>
                        <a:avLst/>
                        <a:gdLst>
                          <a:gd name="connsiteX0" fmla="*/ 0 w 199136"/>
                          <a:gd name="connsiteY0" fmla="*/ 0 h 1219200"/>
                          <a:gd name="connsiteX1" fmla="*/ 199136 w 199136"/>
                          <a:gd name="connsiteY1" fmla="*/ 0 h 1219200"/>
                          <a:gd name="connsiteX2" fmla="*/ 199136 w 199136"/>
                          <a:gd name="connsiteY2" fmla="*/ 1219200 h 1219200"/>
                          <a:gd name="connsiteX3" fmla="*/ 0 w 199136"/>
                          <a:gd name="connsiteY3" fmla="*/ 1219200 h 1219200"/>
                          <a:gd name="connsiteX4" fmla="*/ 0 w 199136"/>
                          <a:gd name="connsiteY4" fmla="*/ 0 h 1219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9136" h="1219200">
                            <a:moveTo>
                              <a:pt x="0" y="0"/>
                            </a:moveTo>
                            <a:lnTo>
                              <a:pt x="199136" y="0"/>
                            </a:lnTo>
                            <a:lnTo>
                              <a:pt x="199136" y="1219200"/>
                            </a:lnTo>
                            <a:lnTo>
                              <a:pt x="0" y="121920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19050" tIns="0" rIns="19050" bIns="0" numCol="1" spcCol="1270" anchor="ctr" anchorCtr="0">
                        <a:noAutofit/>
                      </a:bodyPr>
                      <a:lstStyle/>
                      <a:p>
                        <a:pPr marL="0" lvl="0" indent="0" algn="l" defTabSz="2222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endParaRPr lang="en-IN" sz="500" kern="1200"/>
                      </a:p>
                    </p:txBody>
                  </p:sp>
                  <p:sp>
                    <p:nvSpPr>
                      <p:cNvPr id="18" name="Freeform: Shape 17">
                        <a:extLst>
                          <a:ext uri="{FF2B5EF4-FFF2-40B4-BE49-F238E27FC236}">
                            <a16:creationId xmlns:a16="http://schemas.microsoft.com/office/drawing/2014/main" id="{E8BC8315-A4D0-95AE-D483-72DB92F26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86620" y="4241799"/>
                        <a:ext cx="140614" cy="1219200"/>
                      </a:xfrm>
                      <a:custGeom>
                        <a:avLst/>
                        <a:gdLst>
                          <a:gd name="connsiteX0" fmla="*/ 0 w 140614"/>
                          <a:gd name="connsiteY0" fmla="*/ 0 h 1219200"/>
                          <a:gd name="connsiteX1" fmla="*/ 140614 w 140614"/>
                          <a:gd name="connsiteY1" fmla="*/ 0 h 1219200"/>
                          <a:gd name="connsiteX2" fmla="*/ 140614 w 140614"/>
                          <a:gd name="connsiteY2" fmla="*/ 1219200 h 1219200"/>
                          <a:gd name="connsiteX3" fmla="*/ 0 w 140614"/>
                          <a:gd name="connsiteY3" fmla="*/ 1219200 h 1219200"/>
                          <a:gd name="connsiteX4" fmla="*/ 0 w 140614"/>
                          <a:gd name="connsiteY4" fmla="*/ 0 h 1219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40614" h="1219200">
                            <a:moveTo>
                              <a:pt x="0" y="0"/>
                            </a:moveTo>
                            <a:lnTo>
                              <a:pt x="140614" y="0"/>
                            </a:lnTo>
                            <a:lnTo>
                              <a:pt x="140614" y="1219200"/>
                            </a:lnTo>
                            <a:lnTo>
                              <a:pt x="0" y="121920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19050" tIns="0" rIns="19050" bIns="0" numCol="1" spcCol="1270" anchor="ctr" anchorCtr="0">
                        <a:noAutofit/>
                      </a:bodyPr>
                      <a:lstStyle/>
                      <a:p>
                        <a:pPr marL="0" lvl="0" indent="0" algn="l" defTabSz="2222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endParaRPr lang="en-IN" sz="500" kern="1200"/>
                      </a:p>
                    </p:txBody>
                  </p:sp>
                </p:grpSp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8F4843D0-5541-3644-C0DA-1C03468DC4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2120" y="1628800"/>
                      <a:ext cx="3224400" cy="705116"/>
                      <a:chOff x="7552120" y="1628800"/>
                      <a:chExt cx="3224400" cy="705116"/>
                    </a:xfrm>
                  </p:grpSpPr>
                  <p:sp>
                    <p:nvSpPr>
                      <p:cNvPr id="19" name="Rectangle 18">
                        <a:extLst>
                          <a:ext uri="{FF2B5EF4-FFF2-40B4-BE49-F238E27FC236}">
                            <a16:creationId xmlns:a16="http://schemas.microsoft.com/office/drawing/2014/main" id="{3695CCFD-3258-6390-62E5-EE5992D7CA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52120" y="1628800"/>
                        <a:ext cx="3224400" cy="705116"/>
                      </a:xfrm>
                      <a:prstGeom prst="rect">
                        <a:avLst/>
                      </a:prstGeom>
                      <a:solidFill>
                        <a:srgbClr val="C5DE8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</a:pPr>
                        <a:endParaRPr lang="en-IN" dirty="0" err="1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83D4EDCE-BED2-B183-4F75-BEF0092186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37336" y="1863451"/>
                        <a:ext cx="2258162" cy="23581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>
                          <a:buClr>
                            <a:srgbClr val="97C139"/>
                          </a:buClr>
                        </a:pPr>
                        <a:r>
                          <a:rPr lang="en-US" sz="1800" b="1" dirty="0"/>
                          <a:t>Electrical Insulation</a:t>
                        </a:r>
                        <a:endParaRPr lang="en-IN" sz="1800" dirty="0" err="1"/>
                      </a:p>
                    </p:txBody>
                  </p:sp>
                </p:grpSp>
              </p:grp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E8376C21-7528-8B82-8C0E-4AEAE257ABF3}"/>
                      </a:ext>
                    </a:extLst>
                  </p:cNvPr>
                  <p:cNvGrpSpPr/>
                  <p:nvPr/>
                </p:nvGrpSpPr>
                <p:grpSpPr>
                  <a:xfrm>
                    <a:off x="7045787" y="2741549"/>
                    <a:ext cx="3262660" cy="705116"/>
                    <a:chOff x="7045787" y="2741549"/>
                    <a:chExt cx="3262660" cy="705116"/>
                  </a:xfrm>
                </p:grpSpPr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ADD4F0E8-19C7-0B88-8F4F-5CDC71DC25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787" y="2741549"/>
                      <a:ext cx="3224400" cy="705116"/>
                    </a:xfrm>
                    <a:prstGeom prst="rect">
                      <a:avLst/>
                    </a:prstGeom>
                    <a:solidFill>
                      <a:srgbClr val="C5DE8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en-IN" dirty="0" err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237868A7-411A-63F3-16CB-80DC6E6265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00135" y="2925901"/>
                      <a:ext cx="2808312" cy="3880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>
                        <a:buClr>
                          <a:srgbClr val="97C139"/>
                        </a:buClr>
                      </a:pPr>
                      <a:r>
                        <a:rPr lang="en-US" sz="1800" b="1" dirty="0"/>
                        <a:t>Thermal Management</a:t>
                      </a:r>
                      <a:endParaRPr lang="en-IN" sz="1800" dirty="0" err="1"/>
                    </a:p>
                  </p:txBody>
                </p:sp>
              </p:grp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F9561CA-D27B-CED5-A920-341000481EEF}"/>
                    </a:ext>
                  </a:extLst>
                </p:cNvPr>
                <p:cNvGrpSpPr/>
                <p:nvPr/>
              </p:nvGrpSpPr>
              <p:grpSpPr>
                <a:xfrm>
                  <a:off x="7562889" y="3856073"/>
                  <a:ext cx="3224400" cy="705116"/>
                  <a:chOff x="7562889" y="3856073"/>
                  <a:chExt cx="3224400" cy="705116"/>
                </a:xfrm>
              </p:grpSpPr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B2BD604F-1259-2047-5A6A-0057E9C6F6A4}"/>
                      </a:ext>
                    </a:extLst>
                  </p:cNvPr>
                  <p:cNvSpPr/>
                  <p:nvPr/>
                </p:nvSpPr>
                <p:spPr>
                  <a:xfrm>
                    <a:off x="7562889" y="3856073"/>
                    <a:ext cx="3224400" cy="705116"/>
                  </a:xfrm>
                  <a:prstGeom prst="rect">
                    <a:avLst/>
                  </a:prstGeom>
                  <a:solidFill>
                    <a:srgbClr val="C5DE8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</a:pPr>
                    <a:endParaRPr lang="en-IN" dirty="0" err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357E188-0FB3-D5F8-2238-358831F174B2}"/>
                      </a:ext>
                    </a:extLst>
                  </p:cNvPr>
                  <p:cNvSpPr txBox="1"/>
                  <p:nvPr/>
                </p:nvSpPr>
                <p:spPr>
                  <a:xfrm>
                    <a:off x="8207643" y="4047251"/>
                    <a:ext cx="1884273" cy="38572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buClr>
                        <a:srgbClr val="97C139"/>
                      </a:buClr>
                    </a:pPr>
                    <a:r>
                      <a:rPr lang="en-US" sz="1800" b="1" dirty="0"/>
                      <a:t>Wear Resistance</a:t>
                    </a:r>
                    <a:endParaRPr lang="en-IN" sz="1800" b="1" dirty="0" err="1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33526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25B15-4745-0D6E-2C4B-2BBE73D2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11.10.2025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8B3A6A-833A-D615-0E08-17A3D46DD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73BA42-AFAB-26A6-8ECE-1C908F0E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slot liners are inserted in large scale manufacture such as in the automotive industry: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C3930-A846-E414-A052-1D221A533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F60F63-E0CF-BDBA-1498-AA3ABA347AF6}"/>
              </a:ext>
            </a:extLst>
          </p:cNvPr>
          <p:cNvGrpSpPr/>
          <p:nvPr/>
        </p:nvGrpSpPr>
        <p:grpSpPr>
          <a:xfrm>
            <a:off x="2383610" y="1124744"/>
            <a:ext cx="7424780" cy="4862071"/>
            <a:chOff x="2603836" y="1196752"/>
            <a:chExt cx="7424780" cy="4862071"/>
          </a:xfrm>
        </p:grpSpPr>
        <p:pic>
          <p:nvPicPr>
            <p:cNvPr id="8" name="Picture 7" descr="A machine on wheels with wheels&#10;&#10;AI-generated content may be incorrect.">
              <a:extLst>
                <a:ext uri="{FF2B5EF4-FFF2-40B4-BE49-F238E27FC236}">
                  <a16:creationId xmlns:a16="http://schemas.microsoft.com/office/drawing/2014/main" id="{48ADFF93-7923-6927-5068-0DE8A98E0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9337" y="2728708"/>
              <a:ext cx="2813779" cy="2127608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A5F2B4-B4FA-5E16-D585-EA28243F66ED}"/>
                </a:ext>
              </a:extLst>
            </p:cNvPr>
            <p:cNvGrpSpPr/>
            <p:nvPr/>
          </p:nvGrpSpPr>
          <p:grpSpPr>
            <a:xfrm>
              <a:off x="2603836" y="1196752"/>
              <a:ext cx="7424780" cy="4862071"/>
              <a:chOff x="2610999" y="1162870"/>
              <a:chExt cx="7424780" cy="486207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F0A371C-6D51-2D6A-620B-806FDC084D23}"/>
                  </a:ext>
                </a:extLst>
              </p:cNvPr>
              <p:cNvGrpSpPr/>
              <p:nvPr/>
            </p:nvGrpSpPr>
            <p:grpSpPr>
              <a:xfrm>
                <a:off x="3595046" y="1162870"/>
                <a:ext cx="6440733" cy="4862071"/>
                <a:chOff x="3595046" y="1162870"/>
                <a:chExt cx="6440733" cy="4862071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EA368AC-3BA3-D49C-F9C8-0C977ACB5E5D}"/>
                    </a:ext>
                  </a:extLst>
                </p:cNvPr>
                <p:cNvGrpSpPr/>
                <p:nvPr/>
              </p:nvGrpSpPr>
              <p:grpSpPr>
                <a:xfrm>
                  <a:off x="4170488" y="1162870"/>
                  <a:ext cx="5865291" cy="4862071"/>
                  <a:chOff x="4170488" y="1162870"/>
                  <a:chExt cx="5865291" cy="4862071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E5EE26F-8D58-D5F1-71A7-C9A130A8332B}"/>
                      </a:ext>
                    </a:extLst>
                  </p:cNvPr>
                  <p:cNvGrpSpPr/>
                  <p:nvPr/>
                </p:nvGrpSpPr>
                <p:grpSpPr>
                  <a:xfrm>
                    <a:off x="4170488" y="1162870"/>
                    <a:ext cx="5865291" cy="4809671"/>
                    <a:chOff x="4170488" y="1162870"/>
                    <a:chExt cx="5865291" cy="4809671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2B7183B8-AD26-D802-0B3C-8FAFEC6EF9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70488" y="1162870"/>
                      <a:ext cx="4217489" cy="4809671"/>
                      <a:chOff x="4170488" y="1162870"/>
                      <a:chExt cx="4217489" cy="4809671"/>
                    </a:xfrm>
                  </p:grpSpPr>
                  <p:sp>
                    <p:nvSpPr>
                      <p:cNvPr id="10" name="Freeform: Shape 9">
                        <a:extLst>
                          <a:ext uri="{FF2B5EF4-FFF2-40B4-BE49-F238E27FC236}">
                            <a16:creationId xmlns:a16="http://schemas.microsoft.com/office/drawing/2014/main" id="{6219A4C3-3C00-77E9-6F2E-65A92C7892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59896" y="1162870"/>
                        <a:ext cx="2312663" cy="1120118"/>
                      </a:xfrm>
                      <a:custGeom>
                        <a:avLst/>
                        <a:gdLst>
                          <a:gd name="connsiteX0" fmla="*/ 0 w 1624417"/>
                          <a:gd name="connsiteY0" fmla="*/ 175982 h 1055871"/>
                          <a:gd name="connsiteX1" fmla="*/ 175982 w 1624417"/>
                          <a:gd name="connsiteY1" fmla="*/ 0 h 1055871"/>
                          <a:gd name="connsiteX2" fmla="*/ 1448435 w 1624417"/>
                          <a:gd name="connsiteY2" fmla="*/ 0 h 1055871"/>
                          <a:gd name="connsiteX3" fmla="*/ 1624417 w 1624417"/>
                          <a:gd name="connsiteY3" fmla="*/ 175982 h 1055871"/>
                          <a:gd name="connsiteX4" fmla="*/ 1624417 w 1624417"/>
                          <a:gd name="connsiteY4" fmla="*/ 879889 h 1055871"/>
                          <a:gd name="connsiteX5" fmla="*/ 1448435 w 1624417"/>
                          <a:gd name="connsiteY5" fmla="*/ 1055871 h 1055871"/>
                          <a:gd name="connsiteX6" fmla="*/ 175982 w 1624417"/>
                          <a:gd name="connsiteY6" fmla="*/ 1055871 h 1055871"/>
                          <a:gd name="connsiteX7" fmla="*/ 0 w 1624417"/>
                          <a:gd name="connsiteY7" fmla="*/ 879889 h 1055871"/>
                          <a:gd name="connsiteX8" fmla="*/ 0 w 1624417"/>
                          <a:gd name="connsiteY8" fmla="*/ 175982 h 10558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24417" h="1055871">
                            <a:moveTo>
                              <a:pt x="0" y="175982"/>
                            </a:moveTo>
                            <a:cubicBezTo>
                              <a:pt x="0" y="78790"/>
                              <a:pt x="78790" y="0"/>
                              <a:pt x="175982" y="0"/>
                            </a:cubicBezTo>
                            <a:lnTo>
                              <a:pt x="1448435" y="0"/>
                            </a:lnTo>
                            <a:cubicBezTo>
                              <a:pt x="1545627" y="0"/>
                              <a:pt x="1624417" y="78790"/>
                              <a:pt x="1624417" y="175982"/>
                            </a:cubicBezTo>
                            <a:lnTo>
                              <a:pt x="1624417" y="879889"/>
                            </a:lnTo>
                            <a:cubicBezTo>
                              <a:pt x="1624417" y="977081"/>
                              <a:pt x="1545627" y="1055871"/>
                              <a:pt x="1448435" y="1055871"/>
                            </a:cubicBezTo>
                            <a:lnTo>
                              <a:pt x="175982" y="1055871"/>
                            </a:lnTo>
                            <a:cubicBezTo>
                              <a:pt x="78790" y="1055871"/>
                              <a:pt x="0" y="977081"/>
                              <a:pt x="0" y="879889"/>
                            </a:cubicBezTo>
                            <a:lnTo>
                              <a:pt x="0" y="175982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203943" tIns="203943" rIns="203943" bIns="203943" numCol="1" spcCol="1270" anchor="ctr" anchorCtr="0">
                        <a:noAutofit/>
                      </a:bodyPr>
                      <a:lstStyle/>
                      <a:p>
                        <a:pPr marL="0" lvl="0" indent="0" algn="ctr" defTabSz="17780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US" sz="1800" b="1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a:t>Large batch manufacture with constant motor size.</a:t>
                        </a:r>
                        <a:endParaRPr lang="en-IN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11" name="Freeform: Shape 10">
                        <a:extLst>
                          <a:ext uri="{FF2B5EF4-FFF2-40B4-BE49-F238E27FC236}">
                            <a16:creationId xmlns:a16="http://schemas.microsoft.com/office/drawing/2014/main" id="{A418C2A6-3F03-6FAC-7F6F-1EBC922A15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2932103" y="167382"/>
                            </a:moveTo>
                            <a:arcTo wR="2108744" hR="2108744" stAng="17578948" swAng="1960588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3" name="Freeform: Shape 12">
                        <a:extLst>
                          <a:ext uri="{FF2B5EF4-FFF2-40B4-BE49-F238E27FC236}">
                            <a16:creationId xmlns:a16="http://schemas.microsoft.com/office/drawing/2014/main" id="{C863DD7F-D442-52C3-6FDD-C65C63AD28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4214606" y="1998517"/>
                            </a:moveTo>
                            <a:arcTo wR="2108744" hR="2108744" stAng="21420223" swAng="2195573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5" name="Freeform: Shape 14">
                        <a:extLst>
                          <a:ext uri="{FF2B5EF4-FFF2-40B4-BE49-F238E27FC236}">
                            <a16:creationId xmlns:a16="http://schemas.microsoft.com/office/drawing/2014/main" id="{328DDDB4-BD82-9291-CC8E-95612BB0F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2527652" y="4175461"/>
                            </a:moveTo>
                            <a:arcTo wR="2108744" hR="2108744" stAng="4712508" swAng="1374984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7" name="Freeform: Shape 16">
                        <a:extLst>
                          <a:ext uri="{FF2B5EF4-FFF2-40B4-BE49-F238E27FC236}">
                            <a16:creationId xmlns:a16="http://schemas.microsoft.com/office/drawing/2014/main" id="{1F22A33C-31B1-4277-97E5-DA11E7DB51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352256" y="3275601"/>
                            </a:moveTo>
                            <a:arcTo wR="2108744" hR="2108744" stAng="8784205" swAng="2195573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9" name="Freeform: Shape 18">
                        <a:extLst>
                          <a:ext uri="{FF2B5EF4-FFF2-40B4-BE49-F238E27FC236}">
                            <a16:creationId xmlns:a16="http://schemas.microsoft.com/office/drawing/2014/main" id="{B16DF984-247D-8D1E-672D-875733C6A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367566" y="919163"/>
                            </a:moveTo>
                            <a:arcTo wR="2108744" hR="2108744" stAng="12860464" swAng="1960588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20" name="Freeform: Shape 19">
                      <a:extLst>
                        <a:ext uri="{FF2B5EF4-FFF2-40B4-BE49-F238E27FC236}">
                          <a16:creationId xmlns:a16="http://schemas.microsoft.com/office/drawing/2014/main" id="{148DC033-B540-AF87-895D-410FC6939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3116" y="2680005"/>
                      <a:ext cx="2312663" cy="1055871"/>
                    </a:xfrm>
                    <a:custGeom>
                      <a:avLst/>
                      <a:gdLst>
                        <a:gd name="connsiteX0" fmla="*/ 0 w 1624417"/>
                        <a:gd name="connsiteY0" fmla="*/ 175982 h 1055871"/>
                        <a:gd name="connsiteX1" fmla="*/ 175982 w 1624417"/>
                        <a:gd name="connsiteY1" fmla="*/ 0 h 1055871"/>
                        <a:gd name="connsiteX2" fmla="*/ 1448435 w 1624417"/>
                        <a:gd name="connsiteY2" fmla="*/ 0 h 1055871"/>
                        <a:gd name="connsiteX3" fmla="*/ 1624417 w 1624417"/>
                        <a:gd name="connsiteY3" fmla="*/ 175982 h 1055871"/>
                        <a:gd name="connsiteX4" fmla="*/ 1624417 w 1624417"/>
                        <a:gd name="connsiteY4" fmla="*/ 879889 h 1055871"/>
                        <a:gd name="connsiteX5" fmla="*/ 1448435 w 1624417"/>
                        <a:gd name="connsiteY5" fmla="*/ 1055871 h 1055871"/>
                        <a:gd name="connsiteX6" fmla="*/ 175982 w 1624417"/>
                        <a:gd name="connsiteY6" fmla="*/ 1055871 h 1055871"/>
                        <a:gd name="connsiteX7" fmla="*/ 0 w 1624417"/>
                        <a:gd name="connsiteY7" fmla="*/ 879889 h 1055871"/>
                        <a:gd name="connsiteX8" fmla="*/ 0 w 1624417"/>
                        <a:gd name="connsiteY8" fmla="*/ 175982 h 1055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24417" h="1055871">
                          <a:moveTo>
                            <a:pt x="0" y="175982"/>
                          </a:moveTo>
                          <a:cubicBezTo>
                            <a:pt x="0" y="78790"/>
                            <a:pt x="78790" y="0"/>
                            <a:pt x="175982" y="0"/>
                          </a:cubicBezTo>
                          <a:lnTo>
                            <a:pt x="1448435" y="0"/>
                          </a:lnTo>
                          <a:cubicBezTo>
                            <a:pt x="1545627" y="0"/>
                            <a:pt x="1624417" y="78790"/>
                            <a:pt x="1624417" y="175982"/>
                          </a:cubicBezTo>
                          <a:lnTo>
                            <a:pt x="1624417" y="879889"/>
                          </a:lnTo>
                          <a:cubicBezTo>
                            <a:pt x="1624417" y="977081"/>
                            <a:pt x="1545627" y="1055871"/>
                            <a:pt x="1448435" y="1055871"/>
                          </a:cubicBezTo>
                          <a:lnTo>
                            <a:pt x="175982" y="1055871"/>
                          </a:lnTo>
                          <a:cubicBezTo>
                            <a:pt x="78790" y="1055871"/>
                            <a:pt x="0" y="977081"/>
                            <a:pt x="0" y="879889"/>
                          </a:cubicBezTo>
                          <a:lnTo>
                            <a:pt x="0" y="175982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203943" tIns="203943" rIns="203943" bIns="203943" numCol="1" spcCol="1270" anchor="ctr" anchorCtr="0">
                      <a:noAutofit/>
                    </a:bodyPr>
                    <a:lstStyle/>
                    <a:p>
                      <a:pPr marL="0" lvl="0" indent="0" algn="ctr" defTabSz="1778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High speed insertion (3 sleeves per second).</a:t>
                      </a:r>
                      <a:endParaRPr lang="en-IN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3E84ECB0-9BE7-B2A2-FD16-B4B389F75E0A}"/>
                      </a:ext>
                    </a:extLst>
                  </p:cNvPr>
                  <p:cNvSpPr/>
                  <p:nvPr/>
                </p:nvSpPr>
                <p:spPr>
                  <a:xfrm>
                    <a:off x="6650756" y="4969070"/>
                    <a:ext cx="2312663" cy="1055871"/>
                  </a:xfrm>
                  <a:custGeom>
                    <a:avLst/>
                    <a:gdLst>
                      <a:gd name="connsiteX0" fmla="*/ 0 w 1624417"/>
                      <a:gd name="connsiteY0" fmla="*/ 175982 h 1055871"/>
                      <a:gd name="connsiteX1" fmla="*/ 175982 w 1624417"/>
                      <a:gd name="connsiteY1" fmla="*/ 0 h 1055871"/>
                      <a:gd name="connsiteX2" fmla="*/ 1448435 w 1624417"/>
                      <a:gd name="connsiteY2" fmla="*/ 0 h 1055871"/>
                      <a:gd name="connsiteX3" fmla="*/ 1624417 w 1624417"/>
                      <a:gd name="connsiteY3" fmla="*/ 175982 h 1055871"/>
                      <a:gd name="connsiteX4" fmla="*/ 1624417 w 1624417"/>
                      <a:gd name="connsiteY4" fmla="*/ 879889 h 1055871"/>
                      <a:gd name="connsiteX5" fmla="*/ 1448435 w 1624417"/>
                      <a:gd name="connsiteY5" fmla="*/ 1055871 h 1055871"/>
                      <a:gd name="connsiteX6" fmla="*/ 175982 w 1624417"/>
                      <a:gd name="connsiteY6" fmla="*/ 1055871 h 1055871"/>
                      <a:gd name="connsiteX7" fmla="*/ 0 w 1624417"/>
                      <a:gd name="connsiteY7" fmla="*/ 879889 h 1055871"/>
                      <a:gd name="connsiteX8" fmla="*/ 0 w 1624417"/>
                      <a:gd name="connsiteY8" fmla="*/ 175982 h 1055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24417" h="1055871">
                        <a:moveTo>
                          <a:pt x="0" y="175982"/>
                        </a:moveTo>
                        <a:cubicBezTo>
                          <a:pt x="0" y="78790"/>
                          <a:pt x="78790" y="0"/>
                          <a:pt x="175982" y="0"/>
                        </a:cubicBezTo>
                        <a:lnTo>
                          <a:pt x="1448435" y="0"/>
                        </a:lnTo>
                        <a:cubicBezTo>
                          <a:pt x="1545627" y="0"/>
                          <a:pt x="1624417" y="78790"/>
                          <a:pt x="1624417" y="175982"/>
                        </a:cubicBezTo>
                        <a:lnTo>
                          <a:pt x="1624417" y="879889"/>
                        </a:lnTo>
                        <a:cubicBezTo>
                          <a:pt x="1624417" y="977081"/>
                          <a:pt x="1545627" y="1055871"/>
                          <a:pt x="1448435" y="1055871"/>
                        </a:cubicBezTo>
                        <a:lnTo>
                          <a:pt x="175982" y="1055871"/>
                        </a:lnTo>
                        <a:cubicBezTo>
                          <a:pt x="78790" y="1055871"/>
                          <a:pt x="0" y="977081"/>
                          <a:pt x="0" y="879889"/>
                        </a:cubicBezTo>
                        <a:lnTo>
                          <a:pt x="0" y="175982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03943" tIns="203943" rIns="203943" bIns="203943" numCol="1" spcCol="1270" anchor="ctr" anchorCtr="0">
                    <a:noAutofit/>
                  </a:bodyPr>
                  <a:lstStyle/>
                  <a:p>
                    <a:pPr marL="0" lvl="0" indent="0" algn="ctr" defTabSz="1778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Integrated cutting, folding and creasing.</a:t>
                    </a:r>
                    <a:endParaRPr lang="en-IN" sz="1800" b="1" kern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9D6F2AE-339D-A6FD-E985-8192FAE450A4}"/>
                    </a:ext>
                  </a:extLst>
                </p:cNvPr>
                <p:cNvSpPr/>
                <p:nvPr/>
              </p:nvSpPr>
              <p:spPr>
                <a:xfrm>
                  <a:off x="3595046" y="4969070"/>
                  <a:ext cx="2312663" cy="1055871"/>
                </a:xfrm>
                <a:custGeom>
                  <a:avLst/>
                  <a:gdLst>
                    <a:gd name="connsiteX0" fmla="*/ 0 w 1624417"/>
                    <a:gd name="connsiteY0" fmla="*/ 175982 h 1055871"/>
                    <a:gd name="connsiteX1" fmla="*/ 175982 w 1624417"/>
                    <a:gd name="connsiteY1" fmla="*/ 0 h 1055871"/>
                    <a:gd name="connsiteX2" fmla="*/ 1448435 w 1624417"/>
                    <a:gd name="connsiteY2" fmla="*/ 0 h 1055871"/>
                    <a:gd name="connsiteX3" fmla="*/ 1624417 w 1624417"/>
                    <a:gd name="connsiteY3" fmla="*/ 175982 h 1055871"/>
                    <a:gd name="connsiteX4" fmla="*/ 1624417 w 1624417"/>
                    <a:gd name="connsiteY4" fmla="*/ 879889 h 1055871"/>
                    <a:gd name="connsiteX5" fmla="*/ 1448435 w 1624417"/>
                    <a:gd name="connsiteY5" fmla="*/ 1055871 h 1055871"/>
                    <a:gd name="connsiteX6" fmla="*/ 175982 w 1624417"/>
                    <a:gd name="connsiteY6" fmla="*/ 1055871 h 1055871"/>
                    <a:gd name="connsiteX7" fmla="*/ 0 w 1624417"/>
                    <a:gd name="connsiteY7" fmla="*/ 879889 h 1055871"/>
                    <a:gd name="connsiteX8" fmla="*/ 0 w 1624417"/>
                    <a:gd name="connsiteY8" fmla="*/ 175982 h 1055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24417" h="1055871">
                      <a:moveTo>
                        <a:pt x="0" y="175982"/>
                      </a:moveTo>
                      <a:cubicBezTo>
                        <a:pt x="0" y="78790"/>
                        <a:pt x="78790" y="0"/>
                        <a:pt x="175982" y="0"/>
                      </a:cubicBezTo>
                      <a:lnTo>
                        <a:pt x="1448435" y="0"/>
                      </a:lnTo>
                      <a:cubicBezTo>
                        <a:pt x="1545627" y="0"/>
                        <a:pt x="1624417" y="78790"/>
                        <a:pt x="1624417" y="175982"/>
                      </a:cubicBezTo>
                      <a:lnTo>
                        <a:pt x="1624417" y="879889"/>
                      </a:lnTo>
                      <a:cubicBezTo>
                        <a:pt x="1624417" y="977081"/>
                        <a:pt x="1545627" y="1055871"/>
                        <a:pt x="1448435" y="1055871"/>
                      </a:cubicBezTo>
                      <a:lnTo>
                        <a:pt x="175982" y="1055871"/>
                      </a:lnTo>
                      <a:cubicBezTo>
                        <a:pt x="78790" y="1055871"/>
                        <a:pt x="0" y="977081"/>
                        <a:pt x="0" y="879889"/>
                      </a:cubicBezTo>
                      <a:lnTo>
                        <a:pt x="0" y="175982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03943" tIns="203943" rIns="203943" bIns="203943" numCol="1" spcCol="1270" anchor="ctr" anchorCtr="0">
                  <a:noAutofit/>
                </a:bodyPr>
                <a:lstStyle/>
                <a:p>
                  <a:pPr marL="0" lvl="0" indent="0" algn="ctr" defTabSz="1778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Not suitable for high variance, low volume production.</a:t>
                  </a:r>
                  <a:endParaRPr lang="en-IN" sz="1800" b="1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E5B5835-2417-12CB-5AEB-EAF6ECD01E43}"/>
                  </a:ext>
                </a:extLst>
              </p:cNvPr>
              <p:cNvSpPr/>
              <p:nvPr/>
            </p:nvSpPr>
            <p:spPr>
              <a:xfrm>
                <a:off x="2610999" y="2664589"/>
                <a:ext cx="2312663" cy="1055871"/>
              </a:xfrm>
              <a:custGeom>
                <a:avLst/>
                <a:gdLst>
                  <a:gd name="connsiteX0" fmla="*/ 0 w 1624417"/>
                  <a:gd name="connsiteY0" fmla="*/ 175982 h 1055871"/>
                  <a:gd name="connsiteX1" fmla="*/ 175982 w 1624417"/>
                  <a:gd name="connsiteY1" fmla="*/ 0 h 1055871"/>
                  <a:gd name="connsiteX2" fmla="*/ 1448435 w 1624417"/>
                  <a:gd name="connsiteY2" fmla="*/ 0 h 1055871"/>
                  <a:gd name="connsiteX3" fmla="*/ 1624417 w 1624417"/>
                  <a:gd name="connsiteY3" fmla="*/ 175982 h 1055871"/>
                  <a:gd name="connsiteX4" fmla="*/ 1624417 w 1624417"/>
                  <a:gd name="connsiteY4" fmla="*/ 879889 h 1055871"/>
                  <a:gd name="connsiteX5" fmla="*/ 1448435 w 1624417"/>
                  <a:gd name="connsiteY5" fmla="*/ 1055871 h 1055871"/>
                  <a:gd name="connsiteX6" fmla="*/ 175982 w 1624417"/>
                  <a:gd name="connsiteY6" fmla="*/ 1055871 h 1055871"/>
                  <a:gd name="connsiteX7" fmla="*/ 0 w 1624417"/>
                  <a:gd name="connsiteY7" fmla="*/ 879889 h 1055871"/>
                  <a:gd name="connsiteX8" fmla="*/ 0 w 1624417"/>
                  <a:gd name="connsiteY8" fmla="*/ 175982 h 105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4417" h="1055871">
                    <a:moveTo>
                      <a:pt x="0" y="175982"/>
                    </a:moveTo>
                    <a:cubicBezTo>
                      <a:pt x="0" y="78790"/>
                      <a:pt x="78790" y="0"/>
                      <a:pt x="175982" y="0"/>
                    </a:cubicBezTo>
                    <a:lnTo>
                      <a:pt x="1448435" y="0"/>
                    </a:lnTo>
                    <a:cubicBezTo>
                      <a:pt x="1545627" y="0"/>
                      <a:pt x="1624417" y="78790"/>
                      <a:pt x="1624417" y="175982"/>
                    </a:cubicBezTo>
                    <a:lnTo>
                      <a:pt x="1624417" y="879889"/>
                    </a:lnTo>
                    <a:cubicBezTo>
                      <a:pt x="1624417" y="977081"/>
                      <a:pt x="1545627" y="1055871"/>
                      <a:pt x="1448435" y="1055871"/>
                    </a:cubicBezTo>
                    <a:lnTo>
                      <a:pt x="175982" y="1055871"/>
                    </a:lnTo>
                    <a:cubicBezTo>
                      <a:pt x="78790" y="1055871"/>
                      <a:pt x="0" y="977081"/>
                      <a:pt x="0" y="879889"/>
                    </a:cubicBezTo>
                    <a:lnTo>
                      <a:pt x="0" y="17598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3943" tIns="203943" rIns="203943" bIns="203943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High Investment costs.</a:t>
                </a:r>
                <a:endParaRPr lang="en-IN" sz="18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23205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8272c5f-d4c3-4ba8-b142-2c71cf223724"/>
</p:tagLst>
</file>

<file path=ppt/theme/theme1.xml><?xml version="1.0" encoding="utf-8"?>
<a:theme xmlns:a="http://schemas.openxmlformats.org/drawingml/2006/main" name="FAPS PPT2022">
  <a:themeElements>
    <a:clrScheme name="FAPS Color 2022">
      <a:dk1>
        <a:srgbClr val="000000"/>
      </a:dk1>
      <a:lt1>
        <a:srgbClr val="FFFFFF"/>
      </a:lt1>
      <a:dk2>
        <a:srgbClr val="6A8A22"/>
      </a:dk2>
      <a:lt2>
        <a:srgbClr val="97C139"/>
      </a:lt2>
      <a:accent1>
        <a:srgbClr val="C5DE89"/>
      </a:accent1>
      <a:accent2>
        <a:srgbClr val="61C086"/>
      </a:accent2>
      <a:accent3>
        <a:srgbClr val="779FB5"/>
      </a:accent3>
      <a:accent4>
        <a:srgbClr val="6C8CC7"/>
      </a:accent4>
      <a:accent5>
        <a:srgbClr val="95A2AB"/>
      </a:accent5>
      <a:accent6>
        <a:srgbClr val="D1D9DE"/>
      </a:accent6>
      <a:hlink>
        <a:srgbClr val="97C139"/>
      </a:hlink>
      <a:folHlink>
        <a:srgbClr val="6A8A22"/>
      </a:folHlink>
    </a:clrScheme>
    <a:fontScheme name="FAPS fonts 201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5DE89"/>
        </a:solidFill>
        <a:ln>
          <a:noFill/>
        </a:ln>
      </a:spPr>
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95A2A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buClr>
            <a:srgbClr val="97C139"/>
          </a:buClr>
          <a:defRPr dirty="0" err="1" smtClean="0"/>
        </a:defPPr>
      </a:lstStyle>
    </a:txDef>
  </a:objectDefaults>
  <a:extraClrSchemeLst/>
  <a:custClrLst>
    <a:custClr name="Hausfarbe FAPS-Grün">
      <a:srgbClr val="97C139"/>
    </a:custClr>
    <a:custClr name="Hausfarbe Grün">
      <a:srgbClr val="658D67"/>
    </a:custClr>
    <a:custClr name="Hausfarbe Türkis">
      <a:srgbClr val="34677D"/>
    </a:custClr>
    <a:custClr name="FAU-Blau">
      <a:srgbClr val="04316A"/>
    </a:custClr>
    <a:custClr name="Leer">
      <a:srgbClr val="FFFFFF"/>
    </a:custClr>
    <a:custClr name="Leer">
      <a:srgbClr val="FFFFFF"/>
    </a:custClr>
    <a:custClr name="Leer">
      <a:srgbClr val="FFFFFF"/>
    </a:custClr>
    <a:custClr name="Gelb">
      <a:srgbClr val="FFCB00"/>
    </a:custClr>
    <a:custClr name="Orange">
      <a:srgbClr val="F5821F"/>
    </a:custClr>
    <a:custClr name="Rot">
      <a:srgbClr val="DC1E26"/>
    </a:custClr>
    <a:custClr name="FAPS-Grün dunkel">
      <a:srgbClr val="6A8A22"/>
    </a:custClr>
    <a:custClr name="Grün dunkel">
      <a:srgbClr val="3F5F44"/>
    </a:custClr>
    <a:custClr name="Türkis dunkel">
      <a:srgbClr val="004359"/>
    </a:custClr>
    <a:custClr name="FAU-Blau dunkel">
      <a:srgbClr val="041E42"/>
    </a:custClr>
    <a:custClr name="Leer">
      <a:srgbClr val="FFFFFF"/>
    </a:custClr>
    <a:custClr name="Leer">
      <a:srgbClr val="FFFFFF"/>
    </a:custClr>
    <a:custClr name="Leer">
      <a:srgbClr val="FFFFFF"/>
    </a:custClr>
    <a:custClr name="Grau 1">
      <a:srgbClr val="95A2AB"/>
    </a:custClr>
    <a:custClr name="Grau 2">
      <a:srgbClr val="B0BCC4"/>
    </a:custClr>
    <a:custClr name="Grau 3">
      <a:srgbClr val="D1D9DE"/>
    </a:custClr>
    <a:custClr name="FAPS-Grün hell">
      <a:srgbClr val="C5DE89"/>
    </a:custClr>
    <a:custClr name="Grün hell">
      <a:srgbClr val="61C086"/>
    </a:custClr>
    <a:custClr name="TF Metallic">
      <a:srgbClr val="779FB5"/>
    </a:custClr>
    <a:custClr name="FAU-Blau hell">
      <a:srgbClr val="6C8CC7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</a:custClrLst>
  <a:extLst>
    <a:ext uri="{05A4C25C-085E-4340-85A3-A5531E510DB2}">
      <thm15:themeFamily xmlns:thm15="http://schemas.microsoft.com/office/thememl/2012/main" name="blank.potx" id="{720754B2-DF66-42F2-959A-BA51D9482042}" vid="{8800025A-0D59-4170-BD1C-8F5B36C530E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803</TotalTime>
  <Words>1458</Words>
  <Application>Microsoft Office PowerPoint</Application>
  <PresentationFormat>Widescreen</PresentationFormat>
  <Paragraphs>235</Paragraphs>
  <Slides>24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Symbol</vt:lpstr>
      <vt:lpstr>Wingdings</vt:lpstr>
      <vt:lpstr>FAPS PPT2022</vt:lpstr>
      <vt:lpstr>PowerPoint Presentation</vt:lpstr>
      <vt:lpstr>Development of A Parametric Tool for Automated  Slot Insulation Insertion in Small-Scale Electric- Motor Stator Production </vt:lpstr>
      <vt:lpstr>Table of Contents</vt:lpstr>
      <vt:lpstr>Motivation: Climate Change and Increase in demand for EVs. </vt:lpstr>
      <vt:lpstr>Objective: To Develop a flexible insertion tool to automate slot-liner insertion in small-scale stator manufacturing</vt:lpstr>
      <vt:lpstr>Key Steps Involved in the Manufacture of a Stator:</vt:lpstr>
      <vt:lpstr>The Entire Stator Assembly Process from Insulation to Winding:</vt:lpstr>
      <vt:lpstr>Why Slot liners are Important in Stator Manufacture:</vt:lpstr>
      <vt:lpstr>How slot liners are inserted in large scale manufacture such as in the automotive industry:</vt:lpstr>
      <vt:lpstr>How slot liners are inserted in small scale manufacture such as in aviation or naval industries:</vt:lpstr>
      <vt:lpstr>Proposed Automation Plan</vt:lpstr>
      <vt:lpstr>Robotic Module for Automated Insertion: UR10e Collaborative Robot, RG2 Gripper, and Force/Torque Sensor</vt:lpstr>
      <vt:lpstr>Mechanical Fixtures for Accurate Positioning of Stator, Slot Liner, and Funnel</vt:lpstr>
      <vt:lpstr>Parametric Tool Development</vt:lpstr>
      <vt:lpstr>Initial Design</vt:lpstr>
      <vt:lpstr>Observations and Limitations of the Initial prototype</vt:lpstr>
      <vt:lpstr>Final Design</vt:lpstr>
      <vt:lpstr>Insertion Pipeline</vt:lpstr>
      <vt:lpstr>Validation</vt:lpstr>
      <vt:lpstr>Testing Results</vt:lpstr>
      <vt:lpstr>Error Rates</vt:lpstr>
      <vt:lpstr>PowerPoint Presentation</vt:lpstr>
      <vt:lpstr>PowerPoint Presentation</vt:lpstr>
      <vt:lpstr>Linien etc</vt:lpstr>
    </vt:vector>
  </TitlesOfParts>
  <Manager>Simon.Froehlig@faps.fau.de;michael.masuch@faps.fau.de</Manager>
  <Company>FAPS / E|Drive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>E|Drive</dc:subject>
  <dc:creator>Henrich, Valentin</dc:creator>
  <cp:lastModifiedBy>Sebastian, Alen</cp:lastModifiedBy>
  <cp:revision>22</cp:revision>
  <dcterms:created xsi:type="dcterms:W3CDTF">2025-04-15T08:38:21Z</dcterms:created>
  <dcterms:modified xsi:type="dcterms:W3CDTF">2025-10-11T09:02:24Z</dcterms:modified>
</cp:coreProperties>
</file>